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73" r:id="rId1"/>
  </p:sldMasterIdLst>
  <p:notesMasterIdLst>
    <p:notesMasterId r:id="rId13"/>
  </p:notesMasterIdLst>
  <p:sldIdLst>
    <p:sldId id="256" r:id="rId2"/>
    <p:sldId id="257" r:id="rId3"/>
    <p:sldId id="286" r:id="rId4"/>
    <p:sldId id="282" r:id="rId5"/>
    <p:sldId id="280" r:id="rId6"/>
    <p:sldId id="261" r:id="rId7"/>
    <p:sldId id="283" r:id="rId8"/>
    <p:sldId id="281" r:id="rId9"/>
    <p:sldId id="274" r:id="rId10"/>
    <p:sldId id="285" r:id="rId11"/>
    <p:sldId id="284" r:id="rId12"/>
  </p:sldIdLst>
  <p:sldSz cx="12192000" cy="6858000"/>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 " initials=" " lastIdx="8" clrIdx="0">
    <p:extLst/>
  </p:cmAuthor>
  <p:cmAuthor id="2" name="吉村 薫" initials="吉村" lastIdx="2" clrIdx="1">
    <p:extLst>
      <p:ext uri="{19B8F6BF-5375-455C-9EA6-DF929625EA0E}">
        <p15:presenceInfo xmlns:p15="http://schemas.microsoft.com/office/powerpoint/2012/main" userId="吉村 薫" providerId="None"/>
      </p:ext>
    </p:extLst>
  </p:cmAuthor>
  <p:cmAuthor id="3" name="横山 小春" initials="横山" lastIdx="5" clrIdx="2">
    <p:extLst>
      <p:ext uri="{19B8F6BF-5375-455C-9EA6-DF929625EA0E}">
        <p15:presenceInfo xmlns:p15="http://schemas.microsoft.com/office/powerpoint/2012/main" userId="横山 小春"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60"/>
  </p:normalViewPr>
  <p:slideViewPr>
    <p:cSldViewPr snapToGrid="0">
      <p:cViewPr varScale="1">
        <p:scale>
          <a:sx n="83" d="100"/>
          <a:sy n="83" d="100"/>
        </p:scale>
        <p:origin x="686" y="4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3" y="0"/>
            <a:ext cx="2918831" cy="495029"/>
          </a:xfrm>
          <a:prstGeom prst="rect">
            <a:avLst/>
          </a:prstGeom>
        </p:spPr>
        <p:txBody>
          <a:bodyPr vert="horz" lIns="91440" tIns="45720" rIns="91440" bIns="45720" rtlCol="0"/>
          <a:lstStyle>
            <a:lvl1pPr algn="r">
              <a:defRPr sz="1200"/>
            </a:lvl1pPr>
          </a:lstStyle>
          <a:p>
            <a:fld id="{356AF900-AA4C-49BD-9B43-62D4641F019F}" type="datetimeFigureOut">
              <a:rPr kumimoji="1" lang="ja-JP" altLang="en-US" smtClean="0"/>
              <a:t>2023/6/26</a:t>
            </a:fld>
            <a:endParaRPr kumimoji="1" lang="ja-JP" altLang="en-US"/>
          </a:p>
        </p:txBody>
      </p:sp>
      <p:sp>
        <p:nvSpPr>
          <p:cNvPr id="4" name="スライド イメージ プレースホルダー 3"/>
          <p:cNvSpPr>
            <a:spLocks noGrp="1" noRot="1" noChangeAspect="1"/>
          </p:cNvSpPr>
          <p:nvPr>
            <p:ph type="sldImg" idx="2"/>
          </p:nvPr>
        </p:nvSpPr>
        <p:spPr>
          <a:xfrm>
            <a:off x="409575" y="1233488"/>
            <a:ext cx="5916613"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577" y="4748163"/>
            <a:ext cx="5388610" cy="3884861"/>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371286"/>
            <a:ext cx="2918831" cy="495028"/>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3" y="9371286"/>
            <a:ext cx="2918831" cy="495028"/>
          </a:xfrm>
          <a:prstGeom prst="rect">
            <a:avLst/>
          </a:prstGeom>
        </p:spPr>
        <p:txBody>
          <a:bodyPr vert="horz" lIns="91440" tIns="45720" rIns="91440" bIns="45720" rtlCol="0" anchor="b"/>
          <a:lstStyle>
            <a:lvl1pPr algn="r">
              <a:defRPr sz="1200"/>
            </a:lvl1pPr>
          </a:lstStyle>
          <a:p>
            <a:fld id="{6AE04DF6-1516-45AE-AD97-F0EBDE87A591}" type="slidenum">
              <a:rPr kumimoji="1" lang="ja-JP" altLang="en-US" smtClean="0"/>
              <a:t>‹#›</a:t>
            </a:fld>
            <a:endParaRPr kumimoji="1" lang="ja-JP" altLang="en-US"/>
          </a:p>
        </p:txBody>
      </p:sp>
    </p:spTree>
    <p:extLst>
      <p:ext uri="{BB962C8B-B14F-4D97-AF65-F5344CB8AC3E}">
        <p14:creationId xmlns:p14="http://schemas.microsoft.com/office/powerpoint/2010/main" val="323569749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AE04DF6-1516-45AE-AD97-F0EBDE87A591}" type="slidenum">
              <a:rPr kumimoji="1" lang="ja-JP" altLang="en-US" smtClean="0"/>
              <a:t>3</a:t>
            </a:fld>
            <a:endParaRPr kumimoji="1" lang="ja-JP" altLang="en-US"/>
          </a:p>
        </p:txBody>
      </p:sp>
    </p:spTree>
    <p:extLst>
      <p:ext uri="{BB962C8B-B14F-4D97-AF65-F5344CB8AC3E}">
        <p14:creationId xmlns:p14="http://schemas.microsoft.com/office/powerpoint/2010/main" val="3609031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8125" y="798513"/>
            <a:ext cx="7091363" cy="39893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F26813B-AB31-43F0-A495-44DB01141AAB}"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32148989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3297398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AE04DF6-1516-45AE-AD97-F0EBDE87A591}" type="slidenum">
              <a:rPr kumimoji="1" lang="ja-JP" altLang="en-US" smtClean="0"/>
              <a:t>11</a:t>
            </a:fld>
            <a:endParaRPr kumimoji="1" lang="ja-JP" altLang="en-US"/>
          </a:p>
        </p:txBody>
      </p:sp>
    </p:spTree>
    <p:extLst>
      <p:ext uri="{BB962C8B-B14F-4D97-AF65-F5344CB8AC3E}">
        <p14:creationId xmlns:p14="http://schemas.microsoft.com/office/powerpoint/2010/main" val="31942654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12634E10-46F5-4512-8015-97FEEBEF39CE}" type="datetime1">
              <a:rPr kumimoji="1" lang="ja-JP" altLang="en-US" smtClean="0"/>
              <a:t>2023/6/26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8C4E58A-2673-4B0F-81B1-55619399431B}" type="slidenum">
              <a:rPr kumimoji="1" lang="ja-JP" altLang="en-US" smtClean="0"/>
              <a:t>‹#›</a:t>
            </a:fld>
            <a:endParaRPr kumimoji="1" lang="ja-JP" altLang="en-US"/>
          </a:p>
        </p:txBody>
      </p:sp>
    </p:spTree>
    <p:extLst>
      <p:ext uri="{BB962C8B-B14F-4D97-AF65-F5344CB8AC3E}">
        <p14:creationId xmlns:p14="http://schemas.microsoft.com/office/powerpoint/2010/main" val="41736856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A1EE546-AB72-4681-882B-07F9D8277DBE}" type="datetime1">
              <a:rPr kumimoji="1" lang="ja-JP" altLang="en-US" smtClean="0"/>
              <a:t>2023/6/26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8C4E58A-2673-4B0F-81B1-55619399431B}" type="slidenum">
              <a:rPr kumimoji="1" lang="ja-JP" altLang="en-US" smtClean="0"/>
              <a:t>‹#›</a:t>
            </a:fld>
            <a:endParaRPr kumimoji="1" lang="ja-JP" altLang="en-US"/>
          </a:p>
        </p:txBody>
      </p:sp>
    </p:spTree>
    <p:extLst>
      <p:ext uri="{BB962C8B-B14F-4D97-AF65-F5344CB8AC3E}">
        <p14:creationId xmlns:p14="http://schemas.microsoft.com/office/powerpoint/2010/main" val="10595568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5590624-FFC1-471A-A3DC-FDBB7CCB2453}" type="datetime1">
              <a:rPr kumimoji="1" lang="ja-JP" altLang="en-US" smtClean="0"/>
              <a:t>2023/6/26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8C4E58A-2673-4B0F-81B1-55619399431B}" type="slidenum">
              <a:rPr kumimoji="1" lang="ja-JP" altLang="en-US" smtClean="0"/>
              <a:t>‹#›</a:t>
            </a:fld>
            <a:endParaRPr kumimoji="1" lang="ja-JP" altLang="en-US"/>
          </a:p>
        </p:txBody>
      </p:sp>
    </p:spTree>
    <p:extLst>
      <p:ext uri="{BB962C8B-B14F-4D97-AF65-F5344CB8AC3E}">
        <p14:creationId xmlns:p14="http://schemas.microsoft.com/office/powerpoint/2010/main" val="20882727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5945C84-1146-48AD-BD64-656D8466E788}" type="datetime1">
              <a:rPr kumimoji="1" lang="ja-JP" altLang="en-US" smtClean="0"/>
              <a:t>2023/6/26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lvl1pPr>
              <a:defRPr sz="2400"/>
            </a:lvl1pPr>
          </a:lstStyle>
          <a:p>
            <a:fld id="{C8C4E58A-2673-4B0F-81B1-55619399431B}" type="slidenum">
              <a:rPr lang="ja-JP" altLang="en-US" smtClean="0"/>
              <a:pPr/>
              <a:t>‹#›</a:t>
            </a:fld>
            <a:endParaRPr lang="ja-JP" altLang="en-US" dirty="0"/>
          </a:p>
        </p:txBody>
      </p:sp>
    </p:spTree>
    <p:extLst>
      <p:ext uri="{BB962C8B-B14F-4D97-AF65-F5344CB8AC3E}">
        <p14:creationId xmlns:p14="http://schemas.microsoft.com/office/powerpoint/2010/main" val="9695276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4B431AB0-F62B-45CB-9AAD-43A76E851E72}" type="datetime1">
              <a:rPr kumimoji="1" lang="ja-JP" altLang="en-US" smtClean="0"/>
              <a:t>2023/6/26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8C4E58A-2673-4B0F-81B1-55619399431B}" type="slidenum">
              <a:rPr kumimoji="1" lang="ja-JP" altLang="en-US" smtClean="0"/>
              <a:t>‹#›</a:t>
            </a:fld>
            <a:endParaRPr kumimoji="1" lang="ja-JP" altLang="en-US"/>
          </a:p>
        </p:txBody>
      </p:sp>
    </p:spTree>
    <p:extLst>
      <p:ext uri="{BB962C8B-B14F-4D97-AF65-F5344CB8AC3E}">
        <p14:creationId xmlns:p14="http://schemas.microsoft.com/office/powerpoint/2010/main" val="35954721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C91196C1-63DE-47BF-BA0A-1C257A7D8EA7}" type="datetime1">
              <a:rPr kumimoji="1" lang="ja-JP" altLang="en-US" smtClean="0"/>
              <a:t>2023/6/26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8C4E58A-2673-4B0F-81B1-55619399431B}" type="slidenum">
              <a:rPr kumimoji="1" lang="ja-JP" altLang="en-US" smtClean="0"/>
              <a:t>‹#›</a:t>
            </a:fld>
            <a:endParaRPr kumimoji="1" lang="ja-JP" altLang="en-US"/>
          </a:p>
        </p:txBody>
      </p:sp>
    </p:spTree>
    <p:extLst>
      <p:ext uri="{BB962C8B-B14F-4D97-AF65-F5344CB8AC3E}">
        <p14:creationId xmlns:p14="http://schemas.microsoft.com/office/powerpoint/2010/main" val="34678706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A407EE40-526A-4D45-9D51-555C8EF366F8}" type="datetime1">
              <a:rPr kumimoji="1" lang="ja-JP" altLang="en-US" smtClean="0"/>
              <a:t>2023/6/26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C8C4E58A-2673-4B0F-81B1-55619399431B}" type="slidenum">
              <a:rPr kumimoji="1" lang="ja-JP" altLang="en-US" smtClean="0"/>
              <a:t>‹#›</a:t>
            </a:fld>
            <a:endParaRPr kumimoji="1" lang="ja-JP" altLang="en-US"/>
          </a:p>
        </p:txBody>
      </p:sp>
    </p:spTree>
    <p:extLst>
      <p:ext uri="{BB962C8B-B14F-4D97-AF65-F5344CB8AC3E}">
        <p14:creationId xmlns:p14="http://schemas.microsoft.com/office/powerpoint/2010/main" val="33960852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ACACACF0-FF64-4501-AB6A-8314476D4FB6}" type="datetime1">
              <a:rPr kumimoji="1" lang="ja-JP" altLang="en-US" smtClean="0"/>
              <a:t>2023/6/26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C8C4E58A-2673-4B0F-81B1-55619399431B}" type="slidenum">
              <a:rPr kumimoji="1" lang="ja-JP" altLang="en-US" smtClean="0"/>
              <a:t>‹#›</a:t>
            </a:fld>
            <a:endParaRPr kumimoji="1" lang="ja-JP" altLang="en-US"/>
          </a:p>
        </p:txBody>
      </p:sp>
    </p:spTree>
    <p:extLst>
      <p:ext uri="{BB962C8B-B14F-4D97-AF65-F5344CB8AC3E}">
        <p14:creationId xmlns:p14="http://schemas.microsoft.com/office/powerpoint/2010/main" val="34695889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A5432D42-43C6-4C16-942E-64F5E3C9E6ED}" type="datetime1">
              <a:rPr kumimoji="1" lang="ja-JP" altLang="en-US" smtClean="0"/>
              <a:t>2023/6/26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C8C4E58A-2673-4B0F-81B1-55619399431B}" type="slidenum">
              <a:rPr kumimoji="1" lang="ja-JP" altLang="en-US" smtClean="0"/>
              <a:t>‹#›</a:t>
            </a:fld>
            <a:endParaRPr kumimoji="1" lang="ja-JP" altLang="en-US"/>
          </a:p>
        </p:txBody>
      </p:sp>
    </p:spTree>
    <p:extLst>
      <p:ext uri="{BB962C8B-B14F-4D97-AF65-F5344CB8AC3E}">
        <p14:creationId xmlns:p14="http://schemas.microsoft.com/office/powerpoint/2010/main" val="39548041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7645206-025A-4FC4-970E-7C53DC27D68D}" type="datetime1">
              <a:rPr kumimoji="1" lang="ja-JP" altLang="en-US" smtClean="0"/>
              <a:t>2023/6/26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8C4E58A-2673-4B0F-81B1-55619399431B}" type="slidenum">
              <a:rPr kumimoji="1" lang="ja-JP" altLang="en-US" smtClean="0"/>
              <a:t>‹#›</a:t>
            </a:fld>
            <a:endParaRPr kumimoji="1" lang="ja-JP" altLang="en-US"/>
          </a:p>
        </p:txBody>
      </p:sp>
    </p:spTree>
    <p:extLst>
      <p:ext uri="{BB962C8B-B14F-4D97-AF65-F5344CB8AC3E}">
        <p14:creationId xmlns:p14="http://schemas.microsoft.com/office/powerpoint/2010/main" val="19047879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AFD9BEA0-9D4A-4333-98AC-5263B366CD90}" type="datetime1">
              <a:rPr kumimoji="1" lang="ja-JP" altLang="en-US" smtClean="0"/>
              <a:t>2023/6/26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8C4E58A-2673-4B0F-81B1-55619399431B}" type="slidenum">
              <a:rPr kumimoji="1" lang="ja-JP" altLang="en-US" smtClean="0"/>
              <a:t>‹#›</a:t>
            </a:fld>
            <a:endParaRPr kumimoji="1" lang="ja-JP" altLang="en-US"/>
          </a:p>
        </p:txBody>
      </p:sp>
    </p:spTree>
    <p:extLst>
      <p:ext uri="{BB962C8B-B14F-4D97-AF65-F5344CB8AC3E}">
        <p14:creationId xmlns:p14="http://schemas.microsoft.com/office/powerpoint/2010/main" val="20705845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F7D3CF-3CEB-4BAB-A0B9-ED8120AC09A3}" type="datetime1">
              <a:rPr kumimoji="1" lang="ja-JP" altLang="en-US" smtClean="0"/>
              <a:t>2023/6/26</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C4E58A-2673-4B0F-81B1-55619399431B}" type="slidenum">
              <a:rPr kumimoji="1" lang="ja-JP" altLang="en-US" smtClean="0"/>
              <a:t>‹#›</a:t>
            </a:fld>
            <a:endParaRPr kumimoji="1" lang="ja-JP" altLang="en-US"/>
          </a:p>
        </p:txBody>
      </p:sp>
    </p:spTree>
    <p:extLst>
      <p:ext uri="{BB962C8B-B14F-4D97-AF65-F5344CB8AC3E}">
        <p14:creationId xmlns:p14="http://schemas.microsoft.com/office/powerpoint/2010/main" val="3236893621"/>
      </p:ext>
    </p:extLst>
  </p:cSld>
  <p:clrMap bg1="lt1" tx1="dk1" bg2="lt2" tx2="dk2" accent1="accent1" accent2="accent2" accent3="accent3" accent4="accent4" accent5="accent5" accent6="accent6" hlink="hlink" folHlink="folHlink"/>
  <p:sldLayoutIdLst>
    <p:sldLayoutId id="2147483774" r:id="rId1"/>
    <p:sldLayoutId id="2147483775" r:id="rId2"/>
    <p:sldLayoutId id="2147483776" r:id="rId3"/>
    <p:sldLayoutId id="2147483777" r:id="rId4"/>
    <p:sldLayoutId id="2147483778" r:id="rId5"/>
    <p:sldLayoutId id="2147483779" r:id="rId6"/>
    <p:sldLayoutId id="2147483780" r:id="rId7"/>
    <p:sldLayoutId id="2147483781" r:id="rId8"/>
    <p:sldLayoutId id="2147483782" r:id="rId9"/>
    <p:sldLayoutId id="2147483783" r:id="rId10"/>
    <p:sldLayoutId id="2147483784"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828801" y="2683239"/>
            <a:ext cx="8724275" cy="961635"/>
          </a:xfrm>
        </p:spPr>
        <p:txBody>
          <a:bodyPr>
            <a:normAutofit/>
          </a:bodyPr>
          <a:lstStyle/>
          <a:p>
            <a:pPr algn="l"/>
            <a:r>
              <a:rPr lang="ja-JP" altLang="en-US" dirty="0" smtClean="0">
                <a:solidFill>
                  <a:schemeClr val="tx2">
                    <a:lumMod val="75000"/>
                  </a:schemeClr>
                </a:solidFill>
                <a:latin typeface="メイリオ" panose="020B0604030504040204" pitchFamily="50" charset="-128"/>
              </a:rPr>
              <a:t>伊賀市における実践紹介</a:t>
            </a:r>
            <a:endParaRPr kumimoji="1" lang="ja-JP" altLang="en-US" dirty="0">
              <a:solidFill>
                <a:schemeClr val="tx2">
                  <a:lumMod val="75000"/>
                </a:schemeClr>
              </a:solidFill>
              <a:latin typeface="メイリオ" panose="020B0604030504040204" pitchFamily="50" charset="-128"/>
              <a:ea typeface="メイリオ" panose="020B0604030504040204" pitchFamily="50" charset="-128"/>
            </a:endParaRPr>
          </a:p>
        </p:txBody>
      </p:sp>
      <p:sp>
        <p:nvSpPr>
          <p:cNvPr id="3" name="サブタイトル 2"/>
          <p:cNvSpPr>
            <a:spLocks noGrp="1"/>
          </p:cNvSpPr>
          <p:nvPr>
            <p:ph type="subTitle" idx="1"/>
          </p:nvPr>
        </p:nvSpPr>
        <p:spPr>
          <a:xfrm>
            <a:off x="4439265" y="5561350"/>
            <a:ext cx="7552865" cy="1124263"/>
          </a:xfrm>
        </p:spPr>
        <p:txBody>
          <a:bodyPr>
            <a:normAutofit/>
          </a:bodyPr>
          <a:lstStyle/>
          <a:p>
            <a:pPr algn="r"/>
            <a:r>
              <a:rPr kumimoji="1" lang="ja-JP" altLang="en-US" sz="3200" dirty="0" smtClean="0">
                <a:solidFill>
                  <a:schemeClr val="tx2">
                    <a:lumMod val="75000"/>
                  </a:schemeClr>
                </a:solidFill>
                <a:latin typeface="メイリオ" panose="020B0604030504040204" pitchFamily="50" charset="-128"/>
                <a:ea typeface="メイリオ" panose="020B0604030504040204" pitchFamily="50" charset="-128"/>
              </a:rPr>
              <a:t>伊賀市役所　健康福祉部医療福祉政策課</a:t>
            </a:r>
            <a:endParaRPr kumimoji="1" lang="en-US" altLang="ja-JP" sz="3200" dirty="0" smtClean="0">
              <a:solidFill>
                <a:schemeClr val="tx2">
                  <a:lumMod val="75000"/>
                </a:schemeClr>
              </a:solidFill>
              <a:latin typeface="メイリオ" panose="020B0604030504040204" pitchFamily="50" charset="-128"/>
              <a:ea typeface="メイリオ" panose="020B0604030504040204" pitchFamily="50" charset="-128"/>
            </a:endParaRPr>
          </a:p>
          <a:p>
            <a:pPr algn="r"/>
            <a:r>
              <a:rPr lang="ja-JP" altLang="en-US" sz="3200" dirty="0" smtClean="0">
                <a:solidFill>
                  <a:schemeClr val="tx2">
                    <a:lumMod val="75000"/>
                  </a:schemeClr>
                </a:solidFill>
                <a:latin typeface="メイリオ" panose="020B0604030504040204" pitchFamily="50" charset="-128"/>
                <a:ea typeface="メイリオ" panose="020B0604030504040204" pitchFamily="50" charset="-128"/>
              </a:rPr>
              <a:t>　主幹　二階堂　樹</a:t>
            </a:r>
            <a:endParaRPr kumimoji="1" lang="en-US" altLang="ja-JP" sz="3200" dirty="0" smtClean="0">
              <a:solidFill>
                <a:schemeClr val="tx2">
                  <a:lumMod val="75000"/>
                </a:schemeClr>
              </a:solidFill>
              <a:latin typeface="メイリオ" panose="020B0604030504040204" pitchFamily="50" charset="-128"/>
              <a:ea typeface="メイリオ" panose="020B0604030504040204" pitchFamily="50" charset="-128"/>
            </a:endParaRPr>
          </a:p>
          <a:p>
            <a:pPr algn="r"/>
            <a:endParaRPr kumimoji="1" lang="ja-JP" altLang="en-US" dirty="0"/>
          </a:p>
        </p:txBody>
      </p:sp>
      <p:sp>
        <p:nvSpPr>
          <p:cNvPr id="4" name="タイトル 1"/>
          <p:cNvSpPr txBox="1">
            <a:spLocks/>
          </p:cNvSpPr>
          <p:nvPr/>
        </p:nvSpPr>
        <p:spPr>
          <a:xfrm>
            <a:off x="3542675" y="0"/>
            <a:ext cx="8649325" cy="1296503"/>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r"/>
            <a:r>
              <a:rPr lang="en-US" altLang="ja-JP" sz="3600" dirty="0" smtClean="0">
                <a:solidFill>
                  <a:schemeClr val="tx2">
                    <a:lumMod val="75000"/>
                  </a:schemeClr>
                </a:solidFill>
                <a:latin typeface="メイリオ" panose="020B0604030504040204" pitchFamily="50" charset="-128"/>
              </a:rPr>
              <a:t>2023</a:t>
            </a:r>
            <a:r>
              <a:rPr lang="ja-JP" altLang="en-US" sz="3600" dirty="0" smtClean="0">
                <a:solidFill>
                  <a:schemeClr val="tx2">
                    <a:lumMod val="75000"/>
                  </a:schemeClr>
                </a:solidFill>
                <a:latin typeface="メイリオ" panose="020B0604030504040204" pitchFamily="50" charset="-128"/>
              </a:rPr>
              <a:t>年</a:t>
            </a:r>
            <a:r>
              <a:rPr lang="en-US" altLang="ja-JP" sz="3600" dirty="0" smtClean="0">
                <a:solidFill>
                  <a:schemeClr val="tx2">
                    <a:lumMod val="75000"/>
                  </a:schemeClr>
                </a:solidFill>
                <a:latin typeface="メイリオ" panose="020B0604030504040204" pitchFamily="50" charset="-128"/>
              </a:rPr>
              <a:t>7</a:t>
            </a:r>
            <a:r>
              <a:rPr lang="ja-JP" altLang="en-US" sz="3600" dirty="0" smtClean="0">
                <a:solidFill>
                  <a:schemeClr val="tx2">
                    <a:lumMod val="75000"/>
                  </a:schemeClr>
                </a:solidFill>
                <a:latin typeface="メイリオ" panose="020B0604030504040204" pitchFamily="50" charset="-128"/>
              </a:rPr>
              <a:t>月</a:t>
            </a:r>
            <a:r>
              <a:rPr lang="en-US" altLang="ja-JP" sz="3600" dirty="0" smtClean="0">
                <a:solidFill>
                  <a:schemeClr val="tx2">
                    <a:lumMod val="75000"/>
                  </a:schemeClr>
                </a:solidFill>
                <a:latin typeface="メイリオ" panose="020B0604030504040204" pitchFamily="50" charset="-128"/>
              </a:rPr>
              <a:t>9</a:t>
            </a:r>
            <a:r>
              <a:rPr lang="ja-JP" altLang="en-US" sz="3600" dirty="0" smtClean="0">
                <a:solidFill>
                  <a:schemeClr val="tx2">
                    <a:lumMod val="75000"/>
                  </a:schemeClr>
                </a:solidFill>
                <a:latin typeface="メイリオ" panose="020B0604030504040204" pitchFamily="50" charset="-128"/>
              </a:rPr>
              <a:t>日（日）</a:t>
            </a:r>
            <a:endParaRPr lang="en-US" altLang="ja-JP" sz="3600" dirty="0" smtClean="0">
              <a:solidFill>
                <a:schemeClr val="tx2">
                  <a:lumMod val="75000"/>
                </a:schemeClr>
              </a:solidFill>
              <a:latin typeface="メイリオ" panose="020B0604030504040204" pitchFamily="50" charset="-128"/>
            </a:endParaRPr>
          </a:p>
          <a:p>
            <a:pPr algn="r"/>
            <a:r>
              <a:rPr lang="ja-JP" altLang="en-US" sz="3600" dirty="0" smtClean="0">
                <a:solidFill>
                  <a:schemeClr val="tx2">
                    <a:lumMod val="75000"/>
                  </a:schemeClr>
                </a:solidFill>
                <a:latin typeface="メイリオ" panose="020B0604030504040204" pitchFamily="50" charset="-128"/>
              </a:rPr>
              <a:t>第</a:t>
            </a:r>
            <a:r>
              <a:rPr lang="en-US" altLang="ja-JP" sz="3600" dirty="0" smtClean="0">
                <a:solidFill>
                  <a:schemeClr val="tx2">
                    <a:lumMod val="75000"/>
                  </a:schemeClr>
                </a:solidFill>
                <a:latin typeface="メイリオ" panose="020B0604030504040204" pitchFamily="50" charset="-128"/>
              </a:rPr>
              <a:t>59 </a:t>
            </a:r>
            <a:r>
              <a:rPr lang="ja-JP" altLang="en-US" sz="3600" dirty="0" smtClean="0">
                <a:solidFill>
                  <a:schemeClr val="tx2">
                    <a:lumMod val="75000"/>
                  </a:schemeClr>
                </a:solidFill>
                <a:latin typeface="メイリオ" panose="020B0604030504040204" pitchFamily="50" charset="-128"/>
              </a:rPr>
              <a:t>回社会福祉セミナー 講座③</a:t>
            </a:r>
            <a:endParaRPr lang="ja-JP" altLang="en-US" sz="3600" dirty="0">
              <a:solidFill>
                <a:schemeClr val="tx2">
                  <a:lumMod val="75000"/>
                </a:schemeClr>
              </a:solidFill>
              <a:latin typeface="メイリオ" panose="020B0604030504040204" pitchFamily="50" charset="-128"/>
              <a:ea typeface="メイリオ" panose="020B0604030504040204" pitchFamily="50" charset="-128"/>
            </a:endParaRPr>
          </a:p>
        </p:txBody>
      </p:sp>
      <p:sp>
        <p:nvSpPr>
          <p:cNvPr id="5" name="スライド番号プレースホルダー 3"/>
          <p:cNvSpPr>
            <a:spLocks noGrp="1"/>
          </p:cNvSpPr>
          <p:nvPr>
            <p:ph type="sldNum" sz="quarter" idx="12"/>
          </p:nvPr>
        </p:nvSpPr>
        <p:spPr>
          <a:xfrm>
            <a:off x="9387475" y="6492875"/>
            <a:ext cx="2743200" cy="365125"/>
          </a:xfrm>
        </p:spPr>
        <p:txBody>
          <a:bodyPr/>
          <a:lstStyle/>
          <a:p>
            <a:fld id="{A97856BC-82C4-480E-9036-C325398DA966}" type="slidenum">
              <a:rPr kumimoji="1" lang="ja-JP" altLang="en-US" smtClean="0"/>
              <a:t>1</a:t>
            </a:fld>
            <a:endParaRPr kumimoji="1" lang="ja-JP" altLang="en-US" dirty="0"/>
          </a:p>
        </p:txBody>
      </p:sp>
    </p:spTree>
    <p:extLst>
      <p:ext uri="{BB962C8B-B14F-4D97-AF65-F5344CB8AC3E}">
        <p14:creationId xmlns:p14="http://schemas.microsoft.com/office/powerpoint/2010/main" val="11265134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04800" y="0"/>
            <a:ext cx="10515600" cy="1325563"/>
          </a:xfrm>
        </p:spPr>
        <p:txBody>
          <a:bodyPr>
            <a:normAutofit/>
          </a:bodyPr>
          <a:lstStyle/>
          <a:p>
            <a:r>
              <a:rPr lang="ja-JP" altLang="en-US" dirty="0" smtClean="0">
                <a:solidFill>
                  <a:schemeClr val="tx2">
                    <a:lumMod val="75000"/>
                  </a:schemeClr>
                </a:solidFill>
              </a:rPr>
              <a:t>これ</a:t>
            </a:r>
            <a:r>
              <a:rPr lang="ja-JP" altLang="en-US" dirty="0">
                <a:solidFill>
                  <a:schemeClr val="tx2">
                    <a:lumMod val="75000"/>
                  </a:schemeClr>
                </a:solidFill>
              </a:rPr>
              <a:t>までの実践で得た気づき</a:t>
            </a:r>
            <a:r>
              <a:rPr lang="ja-JP" altLang="en-US" dirty="0" smtClean="0">
                <a:solidFill>
                  <a:schemeClr val="tx2">
                    <a:lumMod val="75000"/>
                  </a:schemeClr>
                </a:solidFill>
              </a:rPr>
              <a:t>とこれから</a:t>
            </a:r>
            <a:endParaRPr kumimoji="1" lang="ja-JP" altLang="en-US" dirty="0">
              <a:solidFill>
                <a:schemeClr val="tx2">
                  <a:lumMod val="75000"/>
                </a:schemeClr>
              </a:solidFill>
            </a:endParaRPr>
          </a:p>
        </p:txBody>
      </p:sp>
      <p:sp>
        <p:nvSpPr>
          <p:cNvPr id="3" name="コンテンツ プレースホルダー 2"/>
          <p:cNvSpPr>
            <a:spLocks noGrp="1"/>
          </p:cNvSpPr>
          <p:nvPr>
            <p:ph idx="1"/>
          </p:nvPr>
        </p:nvSpPr>
        <p:spPr>
          <a:xfrm>
            <a:off x="0" y="1325563"/>
            <a:ext cx="12005187" cy="4863625"/>
          </a:xfrm>
        </p:spPr>
        <p:txBody>
          <a:bodyPr>
            <a:normAutofit fontScale="92500"/>
          </a:bodyPr>
          <a:lstStyle/>
          <a:p>
            <a:pPr marL="0" indent="0">
              <a:buNone/>
            </a:pPr>
            <a:r>
              <a:rPr lang="ja-JP" altLang="en-US" dirty="0">
                <a:solidFill>
                  <a:schemeClr val="tx2">
                    <a:lumMod val="75000"/>
                  </a:schemeClr>
                </a:solidFill>
              </a:rPr>
              <a:t>　</a:t>
            </a:r>
            <a:r>
              <a:rPr lang="ja-JP" altLang="en-US" sz="3200" dirty="0" smtClean="0">
                <a:solidFill>
                  <a:schemeClr val="tx2">
                    <a:lumMod val="75000"/>
                  </a:schemeClr>
                </a:solidFill>
              </a:rPr>
              <a:t>せっかく</a:t>
            </a:r>
            <a:r>
              <a:rPr lang="ja-JP" altLang="en-US" sz="3200" dirty="0">
                <a:solidFill>
                  <a:schemeClr val="tx2">
                    <a:lumMod val="75000"/>
                  </a:schemeClr>
                </a:solidFill>
              </a:rPr>
              <a:t>の相談・困りごとへの気づきをそれぞれの機関がまずはしっかりと受け止め、自らの機関の専門分野・担当分野ではないといってすぐに放り出さず、他の資源とつながりあって対応</a:t>
            </a:r>
            <a:r>
              <a:rPr lang="ja-JP" altLang="en-US" sz="3200" dirty="0" smtClean="0">
                <a:solidFill>
                  <a:schemeClr val="tx2">
                    <a:lumMod val="75000"/>
                  </a:schemeClr>
                </a:solidFill>
              </a:rPr>
              <a:t>する。</a:t>
            </a:r>
            <a:endParaRPr lang="en-US" altLang="ja-JP" sz="3200" dirty="0" smtClean="0">
              <a:solidFill>
                <a:schemeClr val="tx2">
                  <a:lumMod val="75000"/>
                </a:schemeClr>
              </a:solidFill>
            </a:endParaRPr>
          </a:p>
          <a:p>
            <a:pPr marL="0" indent="0">
              <a:buNone/>
            </a:pPr>
            <a:r>
              <a:rPr lang="ja-JP" altLang="en-US" sz="3200" dirty="0">
                <a:solidFill>
                  <a:schemeClr val="tx2">
                    <a:lumMod val="75000"/>
                  </a:schemeClr>
                </a:solidFill>
              </a:rPr>
              <a:t>　</a:t>
            </a:r>
            <a:r>
              <a:rPr lang="ja-JP" altLang="en-US" sz="3200" dirty="0" smtClean="0">
                <a:solidFill>
                  <a:schemeClr val="tx2">
                    <a:lumMod val="75000"/>
                  </a:schemeClr>
                </a:solidFill>
              </a:rPr>
              <a:t>そして</a:t>
            </a:r>
            <a:r>
              <a:rPr lang="ja-JP" altLang="en-US" sz="3200" dirty="0">
                <a:solidFill>
                  <a:schemeClr val="tx2">
                    <a:lumMod val="75000"/>
                  </a:schemeClr>
                </a:solidFill>
              </a:rPr>
              <a:t>その後の支援でもそれぞれの資源の強みを活かす地域ネットワークを機能させて</a:t>
            </a:r>
            <a:r>
              <a:rPr lang="ja-JP" altLang="en-US" sz="3200" dirty="0" smtClean="0">
                <a:solidFill>
                  <a:schemeClr val="tx2">
                    <a:lumMod val="75000"/>
                  </a:schemeClr>
                </a:solidFill>
              </a:rPr>
              <a:t>いくことを目指す。　</a:t>
            </a:r>
            <a:endParaRPr lang="en-US" altLang="ja-JP" sz="3200" dirty="0" smtClean="0">
              <a:solidFill>
                <a:schemeClr val="tx2">
                  <a:lumMod val="75000"/>
                </a:schemeClr>
              </a:solidFill>
            </a:endParaRPr>
          </a:p>
          <a:p>
            <a:pPr marL="0" indent="0">
              <a:buNone/>
            </a:pPr>
            <a:r>
              <a:rPr lang="ja-JP" altLang="en-US" sz="3200" dirty="0">
                <a:solidFill>
                  <a:schemeClr val="tx2">
                    <a:lumMod val="75000"/>
                  </a:schemeClr>
                </a:solidFill>
              </a:rPr>
              <a:t>→「ひきこもりを支える人のネットワークミーティング」の実践から</a:t>
            </a:r>
          </a:p>
          <a:p>
            <a:pPr marL="0" indent="0">
              <a:buNone/>
            </a:pPr>
            <a:endParaRPr lang="en-US" altLang="ja-JP" sz="3200" dirty="0" smtClean="0">
              <a:solidFill>
                <a:schemeClr val="tx2">
                  <a:lumMod val="75000"/>
                </a:schemeClr>
              </a:solidFill>
            </a:endParaRPr>
          </a:p>
          <a:p>
            <a:pPr marL="0" indent="0">
              <a:buNone/>
            </a:pPr>
            <a:r>
              <a:rPr lang="ja-JP" altLang="en-US" sz="3200" dirty="0" smtClean="0">
                <a:solidFill>
                  <a:schemeClr val="tx2">
                    <a:lumMod val="75000"/>
                  </a:schemeClr>
                </a:solidFill>
              </a:rPr>
              <a:t>　そしてそれ</a:t>
            </a:r>
            <a:r>
              <a:rPr lang="ja-JP" altLang="en-US" sz="3200" dirty="0">
                <a:solidFill>
                  <a:schemeClr val="tx2">
                    <a:lumMod val="75000"/>
                  </a:schemeClr>
                </a:solidFill>
              </a:rPr>
              <a:t>は</a:t>
            </a:r>
            <a:r>
              <a:rPr lang="ja-JP" altLang="en-US" sz="3200" dirty="0" smtClean="0">
                <a:solidFill>
                  <a:schemeClr val="tx2">
                    <a:lumMod val="75000"/>
                  </a:schemeClr>
                </a:solidFill>
              </a:rPr>
              <a:t>「ひきこもり」に限らず、どんな困りごとでも同じではないか？</a:t>
            </a:r>
            <a:endParaRPr lang="ja-JP" altLang="en-US" sz="3200" dirty="0">
              <a:solidFill>
                <a:schemeClr val="tx2">
                  <a:lumMod val="75000"/>
                </a:schemeClr>
              </a:solidFill>
            </a:endParaRPr>
          </a:p>
        </p:txBody>
      </p:sp>
      <p:sp>
        <p:nvSpPr>
          <p:cNvPr id="4" name="スライド番号プレースホルダー 3"/>
          <p:cNvSpPr>
            <a:spLocks noGrp="1"/>
          </p:cNvSpPr>
          <p:nvPr>
            <p:ph type="sldNum" sz="quarter" idx="12"/>
          </p:nvPr>
        </p:nvSpPr>
        <p:spPr/>
        <p:txBody>
          <a:bodyPr/>
          <a:lstStyle/>
          <a:p>
            <a:fld id="{C8C4E58A-2673-4B0F-81B1-55619399431B}" type="slidenum">
              <a:rPr kumimoji="1" lang="ja-JP" altLang="en-US" smtClean="0"/>
              <a:t>10</a:t>
            </a:fld>
            <a:endParaRPr kumimoji="1" lang="ja-JP" altLang="en-US"/>
          </a:p>
        </p:txBody>
      </p:sp>
    </p:spTree>
    <p:extLst>
      <p:ext uri="{BB962C8B-B14F-4D97-AF65-F5344CB8AC3E}">
        <p14:creationId xmlns:p14="http://schemas.microsoft.com/office/powerpoint/2010/main" val="68643932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1339" y="376848"/>
            <a:ext cx="10515600" cy="1325563"/>
          </a:xfrm>
        </p:spPr>
        <p:txBody>
          <a:bodyPr>
            <a:normAutofit/>
          </a:bodyPr>
          <a:lstStyle/>
          <a:p>
            <a:r>
              <a:rPr lang="ja-JP" altLang="en-US" dirty="0" smtClean="0">
                <a:solidFill>
                  <a:schemeClr val="tx2">
                    <a:lumMod val="75000"/>
                  </a:schemeClr>
                </a:solidFill>
              </a:rPr>
              <a:t>これ</a:t>
            </a:r>
            <a:r>
              <a:rPr lang="ja-JP" altLang="en-US" dirty="0">
                <a:solidFill>
                  <a:schemeClr val="tx2">
                    <a:lumMod val="75000"/>
                  </a:schemeClr>
                </a:solidFill>
              </a:rPr>
              <a:t>までの実践で得た気づき</a:t>
            </a:r>
            <a:r>
              <a:rPr lang="ja-JP" altLang="en-US" dirty="0" smtClean="0">
                <a:solidFill>
                  <a:schemeClr val="tx2">
                    <a:lumMod val="75000"/>
                  </a:schemeClr>
                </a:solidFill>
              </a:rPr>
              <a:t>とこれから</a:t>
            </a:r>
            <a:endParaRPr kumimoji="1" lang="ja-JP" altLang="en-US" dirty="0">
              <a:solidFill>
                <a:schemeClr val="tx2">
                  <a:lumMod val="75000"/>
                </a:schemeClr>
              </a:solidFill>
            </a:endParaRPr>
          </a:p>
        </p:txBody>
      </p:sp>
      <p:sp>
        <p:nvSpPr>
          <p:cNvPr id="3" name="コンテンツ プレースホルダー 2"/>
          <p:cNvSpPr>
            <a:spLocks noGrp="1"/>
          </p:cNvSpPr>
          <p:nvPr>
            <p:ph idx="1"/>
          </p:nvPr>
        </p:nvSpPr>
        <p:spPr>
          <a:xfrm>
            <a:off x="191728" y="1825625"/>
            <a:ext cx="11842955" cy="4351338"/>
          </a:xfrm>
        </p:spPr>
        <p:txBody>
          <a:bodyPr>
            <a:normAutofit/>
          </a:bodyPr>
          <a:lstStyle/>
          <a:p>
            <a:r>
              <a:rPr lang="ja-JP" altLang="en-US" sz="3200" dirty="0" smtClean="0">
                <a:solidFill>
                  <a:schemeClr val="tx2">
                    <a:lumMod val="75000"/>
                  </a:schemeClr>
                </a:solidFill>
              </a:rPr>
              <a:t>そもそも、相談できる、相談しようと思ってもらうためには？</a:t>
            </a:r>
            <a:endParaRPr lang="en-US" altLang="ja-JP" sz="3200" dirty="0" smtClean="0">
              <a:solidFill>
                <a:schemeClr val="tx2">
                  <a:lumMod val="75000"/>
                </a:schemeClr>
              </a:solidFill>
            </a:endParaRPr>
          </a:p>
          <a:p>
            <a:pPr marL="0" indent="0">
              <a:buNone/>
            </a:pPr>
            <a:r>
              <a:rPr kumimoji="1" lang="ja-JP" altLang="en-US" sz="3200" dirty="0" smtClean="0">
                <a:solidFill>
                  <a:schemeClr val="tx2">
                    <a:lumMod val="75000"/>
                  </a:schemeClr>
                </a:solidFill>
              </a:rPr>
              <a:t>　「周知啓発」は地味でも大切</a:t>
            </a:r>
            <a:endParaRPr kumimoji="1" lang="en-US" altLang="ja-JP" sz="3200" dirty="0" smtClean="0">
              <a:solidFill>
                <a:schemeClr val="tx2">
                  <a:lumMod val="75000"/>
                </a:schemeClr>
              </a:solidFill>
            </a:endParaRPr>
          </a:p>
          <a:p>
            <a:pPr marL="0" indent="0">
              <a:buNone/>
            </a:pPr>
            <a:endParaRPr lang="en-US" altLang="ja-JP" sz="3200" dirty="0" smtClean="0">
              <a:solidFill>
                <a:schemeClr val="tx2">
                  <a:lumMod val="75000"/>
                </a:schemeClr>
              </a:solidFill>
            </a:endParaRPr>
          </a:p>
          <a:p>
            <a:r>
              <a:rPr lang="ja-JP" altLang="en-US" sz="3200" dirty="0" smtClean="0">
                <a:solidFill>
                  <a:schemeClr val="tx2">
                    <a:lumMod val="75000"/>
                  </a:schemeClr>
                </a:solidFill>
              </a:rPr>
              <a:t>生きづらさを抱えている人・家族にかかっている「圧」をさげるには？</a:t>
            </a:r>
            <a:endParaRPr lang="en-US" altLang="ja-JP" sz="3200" dirty="0" smtClean="0">
              <a:solidFill>
                <a:schemeClr val="tx2">
                  <a:lumMod val="75000"/>
                </a:schemeClr>
              </a:solidFill>
            </a:endParaRPr>
          </a:p>
          <a:p>
            <a:pPr marL="0" indent="0">
              <a:buNone/>
            </a:pPr>
            <a:r>
              <a:rPr lang="ja-JP" altLang="en-US" sz="3200" dirty="0" smtClean="0">
                <a:solidFill>
                  <a:schemeClr val="tx2">
                    <a:lumMod val="75000"/>
                  </a:schemeClr>
                </a:solidFill>
              </a:rPr>
              <a:t>　→地域を</a:t>
            </a:r>
            <a:r>
              <a:rPr lang="ja-JP" altLang="en-US" sz="3200" dirty="0">
                <a:solidFill>
                  <a:schemeClr val="tx2">
                    <a:lumMod val="75000"/>
                  </a:schemeClr>
                </a:solidFill>
              </a:rPr>
              <a:t>耕</a:t>
            </a:r>
            <a:r>
              <a:rPr lang="ja-JP" altLang="en-US" sz="3200" dirty="0" smtClean="0">
                <a:solidFill>
                  <a:schemeClr val="tx2">
                    <a:lumMod val="75000"/>
                  </a:schemeClr>
                </a:solidFill>
              </a:rPr>
              <a:t>すこと、耕して土を柔らかくすることが必要　</a:t>
            </a:r>
            <a:endParaRPr lang="en-US" altLang="ja-JP" sz="3200" dirty="0" smtClean="0">
              <a:solidFill>
                <a:schemeClr val="tx2">
                  <a:lumMod val="75000"/>
                </a:schemeClr>
              </a:solidFill>
            </a:endParaRPr>
          </a:p>
          <a:p>
            <a:pPr marL="0" indent="0">
              <a:buNone/>
            </a:pPr>
            <a:endParaRPr kumimoji="1" lang="ja-JP" altLang="en-US" dirty="0"/>
          </a:p>
        </p:txBody>
      </p:sp>
      <p:sp>
        <p:nvSpPr>
          <p:cNvPr id="4" name="スライド番号プレースホルダー 3"/>
          <p:cNvSpPr>
            <a:spLocks noGrp="1"/>
          </p:cNvSpPr>
          <p:nvPr>
            <p:ph type="sldNum" sz="quarter" idx="12"/>
          </p:nvPr>
        </p:nvSpPr>
        <p:spPr/>
        <p:txBody>
          <a:bodyPr/>
          <a:lstStyle/>
          <a:p>
            <a:fld id="{C8C4E58A-2673-4B0F-81B1-55619399431B}" type="slidenum">
              <a:rPr kumimoji="1" lang="ja-JP" altLang="en-US" smtClean="0"/>
              <a:t>11</a:t>
            </a:fld>
            <a:endParaRPr kumimoji="1" lang="ja-JP" altLang="en-US"/>
          </a:p>
        </p:txBody>
      </p:sp>
    </p:spTree>
    <p:extLst>
      <p:ext uri="{BB962C8B-B14F-4D97-AF65-F5344CB8AC3E}">
        <p14:creationId xmlns:p14="http://schemas.microsoft.com/office/powerpoint/2010/main" val="21815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solidFill>
                  <a:schemeClr val="tx2">
                    <a:lumMod val="75000"/>
                  </a:schemeClr>
                </a:solidFill>
                <a:latin typeface="メイリオ" panose="020B0604030504040204" pitchFamily="50" charset="-128"/>
                <a:ea typeface="メイリオ" panose="020B0604030504040204" pitchFamily="50" charset="-128"/>
              </a:rPr>
              <a:t>今日お話しすること</a:t>
            </a:r>
            <a:endParaRPr kumimoji="1" lang="ja-JP" altLang="en-US" dirty="0">
              <a:solidFill>
                <a:schemeClr val="tx2">
                  <a:lumMod val="75000"/>
                </a:schemeClr>
              </a:solidFill>
              <a:latin typeface="メイリオ" panose="020B0604030504040204" pitchFamily="50" charset="-128"/>
              <a:ea typeface="メイリオ" panose="020B0604030504040204" pitchFamily="50" charset="-128"/>
            </a:endParaRPr>
          </a:p>
        </p:txBody>
      </p:sp>
      <p:sp>
        <p:nvSpPr>
          <p:cNvPr id="3" name="コンテンツ プレースホルダー 2"/>
          <p:cNvSpPr>
            <a:spLocks noGrp="1"/>
          </p:cNvSpPr>
          <p:nvPr>
            <p:ph idx="1"/>
          </p:nvPr>
        </p:nvSpPr>
        <p:spPr>
          <a:xfrm>
            <a:off x="997526" y="1690688"/>
            <a:ext cx="10723419" cy="4351338"/>
          </a:xfrm>
        </p:spPr>
        <p:txBody>
          <a:bodyPr>
            <a:normAutofit/>
          </a:bodyPr>
          <a:lstStyle/>
          <a:p>
            <a:r>
              <a:rPr kumimoji="1" lang="ja-JP" altLang="en-US" sz="4000" dirty="0" smtClean="0">
                <a:solidFill>
                  <a:schemeClr val="tx2">
                    <a:lumMod val="75000"/>
                  </a:schemeClr>
                </a:solidFill>
                <a:latin typeface="メイリオ" panose="020B0604030504040204" pitchFamily="50" charset="-128"/>
                <a:ea typeface="メイリオ" panose="020B0604030504040204" pitchFamily="50" charset="-128"/>
              </a:rPr>
              <a:t>伊賀市の概況</a:t>
            </a:r>
            <a:endParaRPr kumimoji="1" lang="en-US" altLang="ja-JP" sz="4000" dirty="0" smtClean="0">
              <a:solidFill>
                <a:schemeClr val="tx2">
                  <a:lumMod val="75000"/>
                </a:schemeClr>
              </a:solidFill>
              <a:latin typeface="メイリオ" panose="020B0604030504040204" pitchFamily="50" charset="-128"/>
              <a:ea typeface="メイリオ" panose="020B0604030504040204" pitchFamily="50" charset="-128"/>
            </a:endParaRPr>
          </a:p>
          <a:p>
            <a:r>
              <a:rPr lang="ja-JP" altLang="en-US" sz="4000" dirty="0">
                <a:solidFill>
                  <a:schemeClr val="tx2">
                    <a:lumMod val="75000"/>
                  </a:schemeClr>
                </a:solidFill>
                <a:latin typeface="メイリオ" panose="020B0604030504040204" pitchFamily="50" charset="-128"/>
              </a:rPr>
              <a:t>伊賀市</a:t>
            </a:r>
            <a:r>
              <a:rPr lang="ja-JP" altLang="en-US" sz="4000" dirty="0" smtClean="0">
                <a:solidFill>
                  <a:schemeClr val="tx2">
                    <a:lumMod val="75000"/>
                  </a:schemeClr>
                </a:solidFill>
                <a:latin typeface="メイリオ" panose="020B0604030504040204" pitchFamily="50" charset="-128"/>
              </a:rPr>
              <a:t>の実践・しくみ</a:t>
            </a:r>
            <a:r>
              <a:rPr lang="ja-JP" altLang="en-US" sz="4000" dirty="0">
                <a:solidFill>
                  <a:schemeClr val="tx2">
                    <a:lumMod val="75000"/>
                  </a:schemeClr>
                </a:solidFill>
                <a:latin typeface="メイリオ" panose="020B0604030504040204" pitchFamily="50" charset="-128"/>
              </a:rPr>
              <a:t>の特徴</a:t>
            </a:r>
            <a:r>
              <a:rPr lang="ja-JP" altLang="en-US" sz="4000" dirty="0" smtClean="0">
                <a:solidFill>
                  <a:schemeClr val="tx2">
                    <a:lumMod val="75000"/>
                  </a:schemeClr>
                </a:solidFill>
                <a:latin typeface="メイリオ" panose="020B0604030504040204" pitchFamily="50" charset="-128"/>
              </a:rPr>
              <a:t>（強みと弱み）</a:t>
            </a:r>
            <a:endParaRPr kumimoji="1" lang="en-US" altLang="ja-JP" sz="4000" dirty="0" smtClean="0">
              <a:solidFill>
                <a:schemeClr val="tx2">
                  <a:lumMod val="75000"/>
                </a:schemeClr>
              </a:solidFill>
              <a:latin typeface="メイリオ" panose="020B0604030504040204" pitchFamily="50" charset="-128"/>
              <a:ea typeface="メイリオ" panose="020B0604030504040204" pitchFamily="50" charset="-128"/>
            </a:endParaRPr>
          </a:p>
          <a:p>
            <a:r>
              <a:rPr lang="ja-JP" altLang="en-US" sz="4000" dirty="0" smtClean="0">
                <a:solidFill>
                  <a:schemeClr val="tx2">
                    <a:lumMod val="75000"/>
                  </a:schemeClr>
                </a:solidFill>
                <a:latin typeface="メイリオ" panose="020B0604030504040204" pitchFamily="50" charset="-128"/>
                <a:ea typeface="メイリオ" panose="020B0604030504040204" pitchFamily="50" charset="-128"/>
              </a:rPr>
              <a:t>これまでの実践で得た気づきとこれから</a:t>
            </a:r>
            <a:endParaRPr kumimoji="1" lang="ja-JP" altLang="en-US" sz="4000" dirty="0">
              <a:solidFill>
                <a:schemeClr val="tx2">
                  <a:lumMod val="75000"/>
                </a:schemeClr>
              </a:solidFill>
              <a:latin typeface="メイリオ" panose="020B0604030504040204" pitchFamily="50" charset="-128"/>
              <a:ea typeface="メイリオ" panose="020B0604030504040204" pitchFamily="50" charset="-128"/>
            </a:endParaRPr>
          </a:p>
        </p:txBody>
      </p:sp>
      <p:sp>
        <p:nvSpPr>
          <p:cNvPr id="4" name="スライド番号プレースホルダー 3"/>
          <p:cNvSpPr>
            <a:spLocks noGrp="1"/>
          </p:cNvSpPr>
          <p:nvPr>
            <p:ph type="sldNum" sz="quarter" idx="12"/>
          </p:nvPr>
        </p:nvSpPr>
        <p:spPr/>
        <p:txBody>
          <a:bodyPr/>
          <a:lstStyle/>
          <a:p>
            <a:fld id="{A97856BC-82C4-480E-9036-C325398DA966}" type="slidenum">
              <a:rPr kumimoji="1" lang="ja-JP" altLang="en-US" smtClean="0"/>
              <a:t>2</a:t>
            </a:fld>
            <a:endParaRPr kumimoji="1" lang="ja-JP" altLang="en-US" dirty="0"/>
          </a:p>
        </p:txBody>
      </p:sp>
    </p:spTree>
    <p:extLst>
      <p:ext uri="{BB962C8B-B14F-4D97-AF65-F5344CB8AC3E}">
        <p14:creationId xmlns:p14="http://schemas.microsoft.com/office/powerpoint/2010/main" val="16365301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C8C4E58A-2673-4B0F-81B1-55619399431B}" type="slidenum">
              <a:rPr kumimoji="1" lang="ja-JP" altLang="en-US" smtClean="0"/>
              <a:t>3</a:t>
            </a:fld>
            <a:endParaRPr kumimoji="1" lang="ja-JP" altLang="en-US"/>
          </a:p>
        </p:txBody>
      </p:sp>
      <p:sp>
        <p:nvSpPr>
          <p:cNvPr id="6" name="Rectangle 5"/>
          <p:cNvSpPr txBox="1">
            <a:spLocks noChangeArrowheads="1"/>
          </p:cNvSpPr>
          <p:nvPr/>
        </p:nvSpPr>
        <p:spPr bwMode="auto">
          <a:xfrm>
            <a:off x="755074" y="811795"/>
            <a:ext cx="4592781" cy="690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ctr" rtl="0" eaLnBrk="0" fontAlgn="base" hangingPunct="0">
              <a:lnSpc>
                <a:spcPct val="90000"/>
              </a:lnSpc>
              <a:spcBef>
                <a:spcPts val="1000"/>
              </a:spcBef>
              <a:spcAft>
                <a:spcPct val="0"/>
              </a:spcAft>
              <a:buFont typeface="Arial" panose="020B0604020202020204" pitchFamily="34" charset="0"/>
              <a:buNone/>
              <a:defRPr kumimoji="1" sz="2400" kern="1200">
                <a:solidFill>
                  <a:schemeClr val="tx1"/>
                </a:solidFill>
                <a:latin typeface="+mn-lt"/>
                <a:ea typeface="+mn-ea"/>
                <a:cs typeface="+mn-cs"/>
              </a:defRPr>
            </a:lvl1pPr>
            <a:lvl2pPr marL="457200" indent="0" algn="ctr" rtl="0" eaLnBrk="0" fontAlgn="base" hangingPunct="0">
              <a:lnSpc>
                <a:spcPct val="90000"/>
              </a:lnSpc>
              <a:spcBef>
                <a:spcPts val="500"/>
              </a:spcBef>
              <a:spcAft>
                <a:spcPct val="0"/>
              </a:spcAft>
              <a:buFont typeface="Arial" panose="020B0604020202020204" pitchFamily="34" charset="0"/>
              <a:buNone/>
              <a:defRPr kumimoji="1" sz="2000" kern="1200">
                <a:solidFill>
                  <a:schemeClr val="tx1"/>
                </a:solidFill>
                <a:latin typeface="+mn-lt"/>
                <a:ea typeface="+mn-ea"/>
                <a:cs typeface="+mn-cs"/>
              </a:defRPr>
            </a:lvl2pPr>
            <a:lvl3pPr marL="914400" indent="0" algn="ctr" rtl="0" eaLnBrk="0" fontAlgn="base" hangingPunct="0">
              <a:lnSpc>
                <a:spcPct val="90000"/>
              </a:lnSpc>
              <a:spcBef>
                <a:spcPts val="500"/>
              </a:spcBef>
              <a:spcAft>
                <a:spcPct val="0"/>
              </a:spcAft>
              <a:buFont typeface="Arial" panose="020B0604020202020204" pitchFamily="34" charset="0"/>
              <a:buNone/>
              <a:defRPr kumimoji="1" sz="1800" kern="1200">
                <a:solidFill>
                  <a:schemeClr val="tx1"/>
                </a:solidFill>
                <a:latin typeface="+mn-lt"/>
                <a:ea typeface="+mn-ea"/>
                <a:cs typeface="+mn-cs"/>
              </a:defRPr>
            </a:lvl3pPr>
            <a:lvl4pPr marL="1371600" indent="0" algn="ctr" rtl="0" eaLnBrk="0" fontAlgn="base" hangingPunct="0">
              <a:lnSpc>
                <a:spcPct val="90000"/>
              </a:lnSpc>
              <a:spcBef>
                <a:spcPts val="500"/>
              </a:spcBef>
              <a:spcAft>
                <a:spcPct val="0"/>
              </a:spcAft>
              <a:buFont typeface="Arial" panose="020B0604020202020204" pitchFamily="34" charset="0"/>
              <a:buNone/>
              <a:defRPr kumimoji="1" sz="1600" kern="1200">
                <a:solidFill>
                  <a:schemeClr val="tx1"/>
                </a:solidFill>
                <a:latin typeface="+mn-lt"/>
                <a:ea typeface="+mn-ea"/>
                <a:cs typeface="+mn-cs"/>
              </a:defRPr>
            </a:lvl4pPr>
            <a:lvl5pPr marL="1828800" indent="0" algn="ctr" rtl="0" eaLnBrk="0" fontAlgn="base" hangingPunct="0">
              <a:lnSpc>
                <a:spcPct val="90000"/>
              </a:lnSpc>
              <a:spcBef>
                <a:spcPts val="500"/>
              </a:spcBef>
              <a:spcAft>
                <a:spcPct val="0"/>
              </a:spcAft>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eaLnBrk="1" hangingPunct="1"/>
            <a:r>
              <a:rPr lang="en-US" altLang="ja-JP" sz="2000" dirty="0" smtClean="0">
                <a:solidFill>
                  <a:schemeClr val="tx2">
                    <a:lumMod val="75000"/>
                  </a:schemeClr>
                </a:solidFill>
                <a:latin typeface="メイリオ" panose="020B0604030504040204" pitchFamily="50" charset="-128"/>
                <a:ea typeface="メイリオ" panose="020B0604030504040204" pitchFamily="50" charset="-128"/>
              </a:rPr>
              <a:t>2004</a:t>
            </a:r>
            <a:r>
              <a:rPr lang="ja-JP" altLang="en-US" sz="2000" dirty="0" smtClean="0">
                <a:solidFill>
                  <a:schemeClr val="tx2">
                    <a:lumMod val="75000"/>
                  </a:schemeClr>
                </a:solidFill>
                <a:latin typeface="メイリオ" panose="020B0604030504040204" pitchFamily="50" charset="-128"/>
                <a:ea typeface="メイリオ" panose="020B0604030504040204" pitchFamily="50" charset="-128"/>
              </a:rPr>
              <a:t>（</a:t>
            </a:r>
            <a:r>
              <a:rPr lang="en-US" altLang="ja-JP" sz="2000" dirty="0" smtClean="0">
                <a:solidFill>
                  <a:schemeClr val="tx2">
                    <a:lumMod val="75000"/>
                  </a:schemeClr>
                </a:solidFill>
                <a:latin typeface="メイリオ" panose="020B0604030504040204" pitchFamily="50" charset="-128"/>
                <a:ea typeface="メイリオ" panose="020B0604030504040204" pitchFamily="50" charset="-128"/>
              </a:rPr>
              <a:t>H16</a:t>
            </a:r>
            <a:r>
              <a:rPr lang="ja-JP" altLang="en-US" sz="2000" dirty="0" smtClean="0">
                <a:solidFill>
                  <a:schemeClr val="tx2">
                    <a:lumMod val="75000"/>
                  </a:schemeClr>
                </a:solidFill>
                <a:latin typeface="メイリオ" panose="020B0604030504040204" pitchFamily="50" charset="-128"/>
                <a:ea typeface="メイリオ" panose="020B0604030504040204" pitchFamily="50" charset="-128"/>
              </a:rPr>
              <a:t>）年</a:t>
            </a:r>
            <a:r>
              <a:rPr lang="en-US" altLang="ja-JP" sz="2000" dirty="0">
                <a:solidFill>
                  <a:schemeClr val="tx2">
                    <a:lumMod val="75000"/>
                  </a:schemeClr>
                </a:solidFill>
                <a:latin typeface="メイリオ" panose="020B0604030504040204" pitchFamily="50" charset="-128"/>
                <a:ea typeface="メイリオ" panose="020B0604030504040204" pitchFamily="50" charset="-128"/>
              </a:rPr>
              <a:t>11</a:t>
            </a:r>
            <a:r>
              <a:rPr lang="ja-JP" altLang="en-US" sz="2000" dirty="0">
                <a:solidFill>
                  <a:schemeClr val="tx2">
                    <a:lumMod val="75000"/>
                  </a:schemeClr>
                </a:solidFill>
                <a:latin typeface="メイリオ" panose="020B0604030504040204" pitchFamily="50" charset="-128"/>
                <a:ea typeface="メイリオ" panose="020B0604030504040204" pitchFamily="50" charset="-128"/>
              </a:rPr>
              <a:t>月</a:t>
            </a:r>
            <a:r>
              <a:rPr lang="en-US" altLang="ja-JP" sz="2000" dirty="0">
                <a:solidFill>
                  <a:schemeClr val="tx2">
                    <a:lumMod val="75000"/>
                  </a:schemeClr>
                </a:solidFill>
                <a:latin typeface="メイリオ" panose="020B0604030504040204" pitchFamily="50" charset="-128"/>
                <a:ea typeface="メイリオ" panose="020B0604030504040204" pitchFamily="50" charset="-128"/>
              </a:rPr>
              <a:t>1</a:t>
            </a:r>
            <a:r>
              <a:rPr lang="ja-JP" altLang="en-US" sz="2000" dirty="0">
                <a:solidFill>
                  <a:schemeClr val="tx2">
                    <a:lumMod val="75000"/>
                  </a:schemeClr>
                </a:solidFill>
                <a:latin typeface="メイリオ" panose="020B0604030504040204" pitchFamily="50" charset="-128"/>
                <a:ea typeface="メイリオ" panose="020B0604030504040204" pitchFamily="50" charset="-128"/>
              </a:rPr>
              <a:t>日１市３町２村が合併して誕生。面積</a:t>
            </a:r>
            <a:r>
              <a:rPr lang="en-US" altLang="ja-JP" sz="2000" dirty="0">
                <a:solidFill>
                  <a:schemeClr val="tx2">
                    <a:lumMod val="75000"/>
                  </a:schemeClr>
                </a:solidFill>
                <a:latin typeface="メイリオ" panose="020B0604030504040204" pitchFamily="50" charset="-128"/>
                <a:ea typeface="メイリオ" panose="020B0604030504040204" pitchFamily="50" charset="-128"/>
              </a:rPr>
              <a:t>558.23</a:t>
            </a:r>
            <a:r>
              <a:rPr lang="ja-JP" altLang="en-US" sz="2000" dirty="0">
                <a:solidFill>
                  <a:schemeClr val="tx2">
                    <a:lumMod val="75000"/>
                  </a:schemeClr>
                </a:solidFill>
                <a:latin typeface="メイリオ" panose="020B0604030504040204" pitchFamily="50" charset="-128"/>
                <a:ea typeface="メイリオ" panose="020B0604030504040204" pitchFamily="50" charset="-128"/>
              </a:rPr>
              <a:t>㎢。</a:t>
            </a:r>
            <a:endParaRPr lang="en-US" altLang="ja-JP" sz="2000" dirty="0">
              <a:solidFill>
                <a:schemeClr val="tx2">
                  <a:lumMod val="75000"/>
                </a:schemeClr>
              </a:solidFill>
              <a:latin typeface="メイリオ" panose="020B0604030504040204" pitchFamily="50" charset="-128"/>
              <a:ea typeface="メイリオ" panose="020B0604030504040204" pitchFamily="50" charset="-128"/>
            </a:endParaRPr>
          </a:p>
        </p:txBody>
      </p:sp>
      <p:graphicFrame>
        <p:nvGraphicFramePr>
          <p:cNvPr id="7" name="表 6"/>
          <p:cNvGraphicFramePr>
            <a:graphicFrameLocks noGrp="1"/>
          </p:cNvGraphicFramePr>
          <p:nvPr>
            <p:extLst>
              <p:ext uri="{D42A27DB-BD31-4B8C-83A1-F6EECF244321}">
                <p14:modId xmlns:p14="http://schemas.microsoft.com/office/powerpoint/2010/main" val="799269138"/>
              </p:ext>
            </p:extLst>
          </p:nvPr>
        </p:nvGraphicFramePr>
        <p:xfrm>
          <a:off x="837827" y="1502711"/>
          <a:ext cx="4427274" cy="4328006"/>
        </p:xfrm>
        <a:graphic>
          <a:graphicData uri="http://schemas.openxmlformats.org/drawingml/2006/table">
            <a:tbl>
              <a:tblPr/>
              <a:tblGrid>
                <a:gridCol w="2397326">
                  <a:extLst>
                    <a:ext uri="{9D8B030D-6E8A-4147-A177-3AD203B41FA5}">
                      <a16:colId xmlns:a16="http://schemas.microsoft.com/office/drawing/2014/main" val="2082528978"/>
                    </a:ext>
                  </a:extLst>
                </a:gridCol>
                <a:gridCol w="2029948">
                  <a:extLst>
                    <a:ext uri="{9D8B030D-6E8A-4147-A177-3AD203B41FA5}">
                      <a16:colId xmlns:a16="http://schemas.microsoft.com/office/drawing/2014/main" val="2732175055"/>
                    </a:ext>
                  </a:extLst>
                </a:gridCol>
              </a:tblGrid>
              <a:tr h="372786">
                <a:tc>
                  <a:txBody>
                    <a:bodyPr/>
                    <a:lstStyle/>
                    <a:p>
                      <a:pPr algn="l" fontAlgn="ctr"/>
                      <a:r>
                        <a:rPr lang="ja-JP" altLang="en-US" sz="2000" b="0" i="0" u="none" strike="noStrike" dirty="0">
                          <a:solidFill>
                            <a:schemeClr val="tx2">
                              <a:lumMod val="75000"/>
                            </a:schemeClr>
                          </a:solidFill>
                          <a:effectLst/>
                          <a:latin typeface="メイリオ" panose="020B0604030504040204" pitchFamily="50" charset="-128"/>
                          <a:ea typeface="メイリオ" panose="020B0604030504040204" pitchFamily="50" charset="-128"/>
                        </a:rPr>
                        <a:t>人口</a:t>
                      </a: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2000" b="0" i="0" u="none" strike="noStrike" dirty="0" smtClean="0">
                          <a:solidFill>
                            <a:schemeClr val="tx2">
                              <a:lumMod val="75000"/>
                            </a:schemeClr>
                          </a:solidFill>
                          <a:effectLst/>
                          <a:latin typeface="メイリオ" panose="020B0604030504040204" pitchFamily="50" charset="-128"/>
                          <a:ea typeface="メイリオ" panose="020B0604030504040204" pitchFamily="50" charset="-128"/>
                        </a:rPr>
                        <a:t>86,418</a:t>
                      </a:r>
                      <a:r>
                        <a:rPr lang="ja-JP" altLang="en-US" sz="2000" b="0" i="0" u="none" strike="noStrike" dirty="0" smtClean="0">
                          <a:solidFill>
                            <a:schemeClr val="tx2">
                              <a:lumMod val="75000"/>
                            </a:schemeClr>
                          </a:solidFill>
                          <a:effectLst/>
                          <a:latin typeface="メイリオ" panose="020B0604030504040204" pitchFamily="50" charset="-128"/>
                          <a:ea typeface="メイリオ" panose="020B0604030504040204" pitchFamily="50" charset="-128"/>
                        </a:rPr>
                        <a:t>人</a:t>
                      </a:r>
                      <a:endParaRPr lang="ja-JP" altLang="en-US" sz="2000" b="0" i="0" u="none" strike="noStrike" dirty="0">
                        <a:solidFill>
                          <a:schemeClr val="tx2">
                            <a:lumMod val="75000"/>
                          </a:schemeClr>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2622318376"/>
                  </a:ext>
                </a:extLst>
              </a:tr>
              <a:tr h="366246">
                <a:tc>
                  <a:txBody>
                    <a:bodyPr/>
                    <a:lstStyle/>
                    <a:p>
                      <a:pPr algn="l" fontAlgn="ctr"/>
                      <a:r>
                        <a:rPr lang="ja-JP" altLang="en-US" sz="2000" b="0" i="0" u="none" strike="noStrike" dirty="0">
                          <a:solidFill>
                            <a:schemeClr val="tx2">
                              <a:lumMod val="75000"/>
                            </a:schemeClr>
                          </a:solidFill>
                          <a:effectLst/>
                          <a:latin typeface="メイリオ" panose="020B0604030504040204" pitchFamily="50" charset="-128"/>
                          <a:ea typeface="メイリオ" panose="020B0604030504040204" pitchFamily="50" charset="-128"/>
                        </a:rPr>
                        <a:t>世帯</a:t>
                      </a: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2000" b="0" i="0" u="none" strike="noStrike" dirty="0" smtClean="0">
                          <a:solidFill>
                            <a:schemeClr val="tx2">
                              <a:lumMod val="75000"/>
                            </a:schemeClr>
                          </a:solidFill>
                          <a:effectLst/>
                          <a:latin typeface="メイリオ" panose="020B0604030504040204" pitchFamily="50" charset="-128"/>
                          <a:ea typeface="メイリオ" panose="020B0604030504040204" pitchFamily="50" charset="-128"/>
                        </a:rPr>
                        <a:t>40,336</a:t>
                      </a:r>
                      <a:r>
                        <a:rPr lang="ja-JP" altLang="en-US" sz="2000" b="0" i="0" u="none" strike="noStrike" dirty="0" smtClean="0">
                          <a:solidFill>
                            <a:schemeClr val="tx2">
                              <a:lumMod val="75000"/>
                            </a:schemeClr>
                          </a:solidFill>
                          <a:effectLst/>
                          <a:latin typeface="メイリオ" panose="020B0604030504040204" pitchFamily="50" charset="-128"/>
                          <a:ea typeface="メイリオ" panose="020B0604030504040204" pitchFamily="50" charset="-128"/>
                        </a:rPr>
                        <a:t>世帯</a:t>
                      </a:r>
                      <a:endParaRPr lang="ja-JP" altLang="en-US" sz="2000" b="0" i="0" u="none" strike="noStrike" dirty="0">
                        <a:solidFill>
                          <a:schemeClr val="tx2">
                            <a:lumMod val="75000"/>
                          </a:schemeClr>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2779050510"/>
                  </a:ext>
                </a:extLst>
              </a:tr>
              <a:tr h="344681">
                <a:tc>
                  <a:txBody>
                    <a:bodyPr/>
                    <a:lstStyle/>
                    <a:p>
                      <a:pPr algn="l" fontAlgn="ctr"/>
                      <a:r>
                        <a:rPr lang="ja-JP" altLang="en-US" sz="2000" b="0" i="0" u="none" strike="noStrike" dirty="0" smtClean="0">
                          <a:solidFill>
                            <a:schemeClr val="tx2">
                              <a:lumMod val="75000"/>
                            </a:schemeClr>
                          </a:solidFill>
                          <a:effectLst/>
                          <a:latin typeface="メイリオ" panose="020B0604030504040204" pitchFamily="50" charset="-128"/>
                          <a:ea typeface="メイリオ" panose="020B0604030504040204" pitchFamily="50" charset="-128"/>
                        </a:rPr>
                        <a:t>高齢化率</a:t>
                      </a:r>
                      <a:endParaRPr lang="ja-JP" altLang="en-US" sz="2000" b="0" i="0" u="none" strike="noStrike" dirty="0">
                        <a:solidFill>
                          <a:schemeClr val="tx2">
                            <a:lumMod val="75000"/>
                          </a:schemeClr>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2000" b="0" i="0" u="none" strike="noStrike" dirty="0" smtClean="0">
                          <a:solidFill>
                            <a:schemeClr val="tx2">
                              <a:lumMod val="75000"/>
                            </a:schemeClr>
                          </a:solidFill>
                          <a:effectLst/>
                          <a:latin typeface="メイリオ" panose="020B0604030504040204" pitchFamily="50" charset="-128"/>
                          <a:ea typeface="メイリオ" panose="020B0604030504040204" pitchFamily="50" charset="-128"/>
                        </a:rPr>
                        <a:t>33.8%</a:t>
                      </a:r>
                      <a:endParaRPr lang="en-US" altLang="ja-JP" sz="2000" b="0" i="0" u="none" strike="noStrike" dirty="0">
                        <a:solidFill>
                          <a:schemeClr val="tx2">
                            <a:lumMod val="75000"/>
                          </a:schemeClr>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4142279475"/>
                  </a:ext>
                </a:extLst>
              </a:tr>
              <a:tr h="183123">
                <a:tc>
                  <a:txBody>
                    <a:bodyPr/>
                    <a:lstStyle/>
                    <a:p>
                      <a:pPr algn="l" fontAlgn="ctr"/>
                      <a:r>
                        <a:rPr lang="ja-JP" altLang="en-US" sz="2000" b="0" i="0" u="none" strike="noStrike" dirty="0" smtClean="0">
                          <a:solidFill>
                            <a:schemeClr val="tx2">
                              <a:lumMod val="75000"/>
                            </a:schemeClr>
                          </a:solidFill>
                          <a:effectLst/>
                          <a:latin typeface="メイリオ" panose="020B0604030504040204" pitchFamily="50" charset="-128"/>
                          <a:ea typeface="メイリオ" panose="020B0604030504040204" pitchFamily="50" charset="-128"/>
                        </a:rPr>
                        <a:t>外国籍住民</a:t>
                      </a:r>
                      <a:endParaRPr lang="ja-JP" altLang="en-US" sz="2000" b="0" i="0" u="none" strike="noStrike" dirty="0">
                        <a:solidFill>
                          <a:schemeClr val="tx2">
                            <a:lumMod val="75000"/>
                          </a:schemeClr>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2000" b="0" i="0" u="none" strike="noStrike" dirty="0" smtClean="0">
                          <a:solidFill>
                            <a:schemeClr val="tx2">
                              <a:lumMod val="75000"/>
                            </a:schemeClr>
                          </a:solidFill>
                          <a:effectLst/>
                          <a:latin typeface="メイリオ" panose="020B0604030504040204" pitchFamily="50" charset="-128"/>
                          <a:ea typeface="メイリオ" panose="020B0604030504040204" pitchFamily="50" charset="-128"/>
                        </a:rPr>
                        <a:t>5,649</a:t>
                      </a:r>
                      <a:r>
                        <a:rPr lang="ja-JP" altLang="en-US" sz="2000" b="0" i="0" u="none" strike="noStrike" dirty="0" smtClean="0">
                          <a:solidFill>
                            <a:schemeClr val="tx2">
                              <a:lumMod val="75000"/>
                            </a:schemeClr>
                          </a:solidFill>
                          <a:effectLst/>
                          <a:latin typeface="メイリオ" panose="020B0604030504040204" pitchFamily="50" charset="-128"/>
                          <a:ea typeface="メイリオ" panose="020B0604030504040204" pitchFamily="50" charset="-128"/>
                        </a:rPr>
                        <a:t>人</a:t>
                      </a:r>
                      <a:endParaRPr lang="en-US" altLang="ja-JP" sz="2000" b="0" i="0" u="none" strike="noStrike" dirty="0">
                        <a:solidFill>
                          <a:schemeClr val="tx2">
                            <a:lumMod val="75000"/>
                          </a:schemeClr>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3007818139"/>
                  </a:ext>
                </a:extLst>
              </a:tr>
              <a:tr h="366246">
                <a:tc>
                  <a:txBody>
                    <a:bodyPr/>
                    <a:lstStyle/>
                    <a:p>
                      <a:pPr algn="l" fontAlgn="ctr"/>
                      <a:r>
                        <a:rPr lang="zh-TW" altLang="en-US" sz="2000" b="0" i="0" u="none" strike="noStrike" dirty="0">
                          <a:solidFill>
                            <a:schemeClr val="tx2">
                              <a:lumMod val="75000"/>
                            </a:schemeClr>
                          </a:solidFill>
                          <a:effectLst/>
                          <a:latin typeface="メイリオ" panose="020B0604030504040204" pitchFamily="50" charset="-128"/>
                          <a:ea typeface="メイリオ" panose="020B0604030504040204" pitchFamily="50" charset="-128"/>
                        </a:rPr>
                        <a:t>生活保護世帯</a:t>
                      </a: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2000" b="0" i="0" u="none" strike="noStrike" dirty="0" smtClean="0">
                          <a:solidFill>
                            <a:schemeClr val="tx2">
                              <a:lumMod val="75000"/>
                            </a:schemeClr>
                          </a:solidFill>
                          <a:effectLst/>
                          <a:latin typeface="メイリオ" panose="020B0604030504040204" pitchFamily="50" charset="-128"/>
                          <a:ea typeface="メイリオ" panose="020B0604030504040204" pitchFamily="50" charset="-128"/>
                        </a:rPr>
                        <a:t>545</a:t>
                      </a:r>
                      <a:r>
                        <a:rPr lang="ja-JP" altLang="en-US" sz="2000" b="0" i="0" u="none" strike="noStrike" dirty="0" smtClean="0">
                          <a:solidFill>
                            <a:schemeClr val="tx2">
                              <a:lumMod val="75000"/>
                            </a:schemeClr>
                          </a:solidFill>
                          <a:effectLst/>
                          <a:latin typeface="メイリオ" panose="020B0604030504040204" pitchFamily="50" charset="-128"/>
                          <a:ea typeface="メイリオ" panose="020B0604030504040204" pitchFamily="50" charset="-128"/>
                        </a:rPr>
                        <a:t>世帯</a:t>
                      </a:r>
                      <a:endParaRPr lang="ja-JP" altLang="en-US" sz="2000" b="0" i="0" u="none" strike="noStrike" dirty="0">
                        <a:solidFill>
                          <a:schemeClr val="tx2">
                            <a:lumMod val="75000"/>
                          </a:schemeClr>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960200800"/>
                  </a:ext>
                </a:extLst>
              </a:tr>
              <a:tr h="366246">
                <a:tc>
                  <a:txBody>
                    <a:bodyPr/>
                    <a:lstStyle/>
                    <a:p>
                      <a:pPr algn="l" fontAlgn="ctr"/>
                      <a:r>
                        <a:rPr lang="ja-JP" altLang="en-US" sz="2000" b="0" i="0" u="none" strike="noStrike" dirty="0">
                          <a:solidFill>
                            <a:schemeClr val="tx2">
                              <a:lumMod val="75000"/>
                            </a:schemeClr>
                          </a:solidFill>
                          <a:effectLst/>
                          <a:latin typeface="メイリオ" panose="020B0604030504040204" pitchFamily="50" charset="-128"/>
                          <a:ea typeface="メイリオ" panose="020B0604030504040204" pitchFamily="50" charset="-128"/>
                        </a:rPr>
                        <a:t>ひとり親世帯（</a:t>
                      </a:r>
                      <a:r>
                        <a:rPr lang="en-US" altLang="ja-JP" sz="2000" b="0" i="0" u="none" strike="noStrike" dirty="0">
                          <a:solidFill>
                            <a:schemeClr val="tx2">
                              <a:lumMod val="75000"/>
                            </a:schemeClr>
                          </a:solidFill>
                          <a:effectLst/>
                          <a:latin typeface="メイリオ" panose="020B0604030504040204" pitchFamily="50" charset="-128"/>
                          <a:ea typeface="メイリオ" panose="020B0604030504040204" pitchFamily="50" charset="-128"/>
                        </a:rPr>
                        <a:t>※</a:t>
                      </a:r>
                      <a:r>
                        <a:rPr lang="ja-JP" altLang="en-US" sz="2000" b="0" i="0" u="none" strike="noStrike" dirty="0">
                          <a:solidFill>
                            <a:schemeClr val="tx2">
                              <a:lumMod val="75000"/>
                            </a:schemeClr>
                          </a:solidFill>
                          <a:effectLst/>
                          <a:latin typeface="メイリオ" panose="020B0604030504040204" pitchFamily="50" charset="-128"/>
                          <a:ea typeface="メイリオ" panose="020B0604030504040204" pitchFamily="50" charset="-128"/>
                        </a:rPr>
                        <a:t>）</a:t>
                      </a: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2000" b="0" i="0" u="none" strike="noStrike" dirty="0" smtClean="0">
                          <a:solidFill>
                            <a:schemeClr val="tx2">
                              <a:lumMod val="75000"/>
                            </a:schemeClr>
                          </a:solidFill>
                          <a:effectLst/>
                          <a:latin typeface="メイリオ" panose="020B0604030504040204" pitchFamily="50" charset="-128"/>
                          <a:ea typeface="メイリオ" panose="020B0604030504040204" pitchFamily="50" charset="-128"/>
                        </a:rPr>
                        <a:t>662</a:t>
                      </a:r>
                      <a:r>
                        <a:rPr lang="ja-JP" altLang="en-US" sz="2000" b="0" i="0" u="none" strike="noStrike" dirty="0" smtClean="0">
                          <a:solidFill>
                            <a:schemeClr val="tx2">
                              <a:lumMod val="75000"/>
                            </a:schemeClr>
                          </a:solidFill>
                          <a:effectLst/>
                          <a:latin typeface="メイリオ" panose="020B0604030504040204" pitchFamily="50" charset="-128"/>
                          <a:ea typeface="メイリオ" panose="020B0604030504040204" pitchFamily="50" charset="-128"/>
                        </a:rPr>
                        <a:t>世帯</a:t>
                      </a:r>
                      <a:endParaRPr lang="ja-JP" altLang="en-US" sz="2000" b="0" i="0" u="none" strike="noStrike" dirty="0">
                        <a:solidFill>
                          <a:schemeClr val="tx2">
                            <a:lumMod val="75000"/>
                          </a:schemeClr>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994139254"/>
                  </a:ext>
                </a:extLst>
              </a:tr>
              <a:tr h="366246">
                <a:tc rowSpan="3">
                  <a:txBody>
                    <a:bodyPr/>
                    <a:lstStyle/>
                    <a:p>
                      <a:pPr algn="l" fontAlgn="ctr"/>
                      <a:r>
                        <a:rPr lang="ja-JP" altLang="en-US" sz="2000" b="0" i="0" u="none" strike="noStrike" dirty="0">
                          <a:solidFill>
                            <a:schemeClr val="tx2">
                              <a:lumMod val="75000"/>
                            </a:schemeClr>
                          </a:solidFill>
                          <a:effectLst/>
                          <a:latin typeface="メイリオ" panose="020B0604030504040204" pitchFamily="50" charset="-128"/>
                          <a:ea typeface="メイリオ" panose="020B0604030504040204" pitchFamily="50" charset="-128"/>
                        </a:rPr>
                        <a:t>手帳</a:t>
                      </a:r>
                      <a:r>
                        <a:rPr lang="ja-JP" altLang="en-US" sz="2000" b="0" i="0" u="none" strike="noStrike" dirty="0" smtClean="0">
                          <a:solidFill>
                            <a:schemeClr val="tx2">
                              <a:lumMod val="75000"/>
                            </a:schemeClr>
                          </a:solidFill>
                          <a:effectLst/>
                          <a:latin typeface="メイリオ" panose="020B0604030504040204" pitchFamily="50" charset="-128"/>
                          <a:ea typeface="メイリオ" panose="020B0604030504040204" pitchFamily="50" charset="-128"/>
                        </a:rPr>
                        <a:t>交付数（★）</a:t>
                      </a:r>
                      <a:endParaRPr lang="en-US" altLang="ja-JP" sz="2000" b="0" i="0" u="none" strike="noStrike" dirty="0" smtClean="0">
                        <a:solidFill>
                          <a:schemeClr val="tx2">
                            <a:lumMod val="75000"/>
                          </a:schemeClr>
                        </a:solidFill>
                        <a:effectLst/>
                        <a:latin typeface="メイリオ" panose="020B0604030504040204" pitchFamily="50" charset="-128"/>
                        <a:ea typeface="メイリオ" panose="020B0604030504040204" pitchFamily="50" charset="-128"/>
                      </a:endParaRPr>
                    </a:p>
                    <a:p>
                      <a:pPr algn="l" fontAlgn="ctr"/>
                      <a:r>
                        <a:rPr lang="ja-JP" altLang="en-US" sz="2000" b="0" i="0" u="none" strike="noStrike" dirty="0" smtClean="0">
                          <a:solidFill>
                            <a:schemeClr val="tx2">
                              <a:lumMod val="75000"/>
                            </a:schemeClr>
                          </a:solidFill>
                          <a:effectLst/>
                          <a:latin typeface="メイリオ" panose="020B0604030504040204" pitchFamily="50" charset="-128"/>
                          <a:ea typeface="メイリオ" panose="020B0604030504040204" pitchFamily="50" charset="-128"/>
                        </a:rPr>
                        <a:t>（児・者）</a:t>
                      </a:r>
                      <a:endParaRPr lang="ja-JP" altLang="en-US" sz="2000" b="0" i="0" u="none" strike="noStrike" dirty="0">
                        <a:solidFill>
                          <a:schemeClr val="tx2">
                            <a:lumMod val="75000"/>
                          </a:schemeClr>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2000" b="0" i="0" u="none" strike="noStrike" dirty="0">
                          <a:solidFill>
                            <a:schemeClr val="tx2">
                              <a:lumMod val="75000"/>
                            </a:schemeClr>
                          </a:solidFill>
                          <a:effectLst/>
                          <a:latin typeface="メイリオ" panose="020B0604030504040204" pitchFamily="50" charset="-128"/>
                          <a:ea typeface="メイリオ" panose="020B0604030504040204" pitchFamily="50" charset="-128"/>
                        </a:rPr>
                        <a:t>身体</a:t>
                      </a:r>
                      <a:r>
                        <a:rPr lang="en-US" altLang="ja-JP" sz="2000" b="0" i="0" u="none" strike="noStrike" dirty="0" smtClean="0">
                          <a:solidFill>
                            <a:schemeClr val="tx2">
                              <a:lumMod val="75000"/>
                            </a:schemeClr>
                          </a:solidFill>
                          <a:effectLst/>
                          <a:latin typeface="メイリオ" panose="020B0604030504040204" pitchFamily="50" charset="-128"/>
                          <a:ea typeface="メイリオ" panose="020B0604030504040204" pitchFamily="50" charset="-128"/>
                        </a:rPr>
                        <a:t>:</a:t>
                      </a:r>
                      <a:r>
                        <a:rPr lang="ja-JP" altLang="en-US" sz="2000" b="0" i="0" u="none" strike="noStrike" dirty="0" smtClean="0">
                          <a:solidFill>
                            <a:schemeClr val="tx2">
                              <a:lumMod val="75000"/>
                            </a:schemeClr>
                          </a:solidFill>
                          <a:effectLst/>
                          <a:latin typeface="メイリオ" panose="020B0604030504040204" pitchFamily="50" charset="-128"/>
                          <a:ea typeface="メイリオ" panose="020B0604030504040204" pitchFamily="50" charset="-128"/>
                        </a:rPr>
                        <a:t>　</a:t>
                      </a:r>
                      <a:r>
                        <a:rPr lang="en-US" altLang="ja-JP" sz="2000" b="0" i="0" u="none" strike="noStrike" dirty="0" smtClean="0">
                          <a:solidFill>
                            <a:schemeClr val="tx2">
                              <a:lumMod val="75000"/>
                            </a:schemeClr>
                          </a:solidFill>
                          <a:effectLst/>
                          <a:latin typeface="メイリオ" panose="020B0604030504040204" pitchFamily="50" charset="-128"/>
                          <a:ea typeface="メイリオ" panose="020B0604030504040204" pitchFamily="50" charset="-128"/>
                        </a:rPr>
                        <a:t>4,381</a:t>
                      </a:r>
                      <a:r>
                        <a:rPr lang="ja-JP" altLang="en-US" sz="2000" b="0" i="0" u="none" strike="noStrike" dirty="0" smtClean="0">
                          <a:solidFill>
                            <a:schemeClr val="tx2">
                              <a:lumMod val="75000"/>
                            </a:schemeClr>
                          </a:solidFill>
                          <a:effectLst/>
                          <a:latin typeface="メイリオ" panose="020B0604030504040204" pitchFamily="50" charset="-128"/>
                          <a:ea typeface="メイリオ" panose="020B0604030504040204" pitchFamily="50" charset="-128"/>
                        </a:rPr>
                        <a:t>人</a:t>
                      </a:r>
                      <a:endParaRPr lang="ja-JP" altLang="en-US" sz="2000" b="0" i="0" u="none" strike="noStrike" dirty="0">
                        <a:solidFill>
                          <a:schemeClr val="tx2">
                            <a:lumMod val="75000"/>
                          </a:schemeClr>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3144431191"/>
                  </a:ext>
                </a:extLst>
              </a:tr>
              <a:tr h="366246">
                <a:tc vMerge="1">
                  <a:txBody>
                    <a:bodyPr/>
                    <a:lstStyle/>
                    <a:p>
                      <a:endParaRPr kumimoji="1" lang="ja-JP" altLang="en-US"/>
                    </a:p>
                  </a:txBody>
                  <a:tcPr/>
                </a:tc>
                <a:tc>
                  <a:txBody>
                    <a:bodyPr/>
                    <a:lstStyle/>
                    <a:p>
                      <a:pPr algn="r" fontAlgn="ctr"/>
                      <a:r>
                        <a:rPr lang="ja-JP" altLang="en-US" sz="2000" b="0" i="0" u="none" strike="noStrike" dirty="0">
                          <a:solidFill>
                            <a:schemeClr val="tx2">
                              <a:lumMod val="75000"/>
                            </a:schemeClr>
                          </a:solidFill>
                          <a:effectLst/>
                          <a:latin typeface="メイリオ" panose="020B0604030504040204" pitchFamily="50" charset="-128"/>
                          <a:ea typeface="メイリオ" panose="020B0604030504040204" pitchFamily="50" charset="-128"/>
                        </a:rPr>
                        <a:t>療育</a:t>
                      </a:r>
                      <a:r>
                        <a:rPr lang="en-US" altLang="ja-JP" sz="2000" b="0" i="0" u="none" strike="noStrike" dirty="0" smtClean="0">
                          <a:solidFill>
                            <a:schemeClr val="tx2">
                              <a:lumMod val="75000"/>
                            </a:schemeClr>
                          </a:solidFill>
                          <a:effectLst/>
                          <a:latin typeface="メイリオ" panose="020B0604030504040204" pitchFamily="50" charset="-128"/>
                          <a:ea typeface="メイリオ" panose="020B0604030504040204" pitchFamily="50" charset="-128"/>
                        </a:rPr>
                        <a:t>:</a:t>
                      </a:r>
                      <a:r>
                        <a:rPr lang="ja-JP" altLang="en-US" sz="2000" b="0" i="0" u="none" strike="noStrike" dirty="0" smtClean="0">
                          <a:solidFill>
                            <a:schemeClr val="tx2">
                              <a:lumMod val="75000"/>
                            </a:schemeClr>
                          </a:solidFill>
                          <a:effectLst/>
                          <a:latin typeface="メイリオ" panose="020B0604030504040204" pitchFamily="50" charset="-128"/>
                          <a:ea typeface="メイリオ" panose="020B0604030504040204" pitchFamily="50" charset="-128"/>
                        </a:rPr>
                        <a:t>　　</a:t>
                      </a:r>
                      <a:r>
                        <a:rPr lang="en-US" altLang="ja-JP" sz="2000" b="0" i="0" u="none" strike="noStrike" dirty="0" smtClean="0">
                          <a:solidFill>
                            <a:schemeClr val="tx2">
                              <a:lumMod val="75000"/>
                            </a:schemeClr>
                          </a:solidFill>
                          <a:effectLst/>
                          <a:latin typeface="メイリオ" panose="020B0604030504040204" pitchFamily="50" charset="-128"/>
                          <a:ea typeface="メイリオ" panose="020B0604030504040204" pitchFamily="50" charset="-128"/>
                        </a:rPr>
                        <a:t>876</a:t>
                      </a:r>
                      <a:r>
                        <a:rPr lang="ja-JP" altLang="en-US" sz="2000" b="0" i="0" u="none" strike="noStrike" dirty="0" smtClean="0">
                          <a:solidFill>
                            <a:schemeClr val="tx2">
                              <a:lumMod val="75000"/>
                            </a:schemeClr>
                          </a:solidFill>
                          <a:effectLst/>
                          <a:latin typeface="メイリオ" panose="020B0604030504040204" pitchFamily="50" charset="-128"/>
                          <a:ea typeface="メイリオ" panose="020B0604030504040204" pitchFamily="50" charset="-128"/>
                        </a:rPr>
                        <a:t>人</a:t>
                      </a:r>
                      <a:endParaRPr lang="ja-JP" altLang="en-US" sz="2000" b="0" i="0" u="none" strike="noStrike" dirty="0">
                        <a:solidFill>
                          <a:schemeClr val="tx2">
                            <a:lumMod val="75000"/>
                          </a:schemeClr>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315758367"/>
                  </a:ext>
                </a:extLst>
              </a:tr>
              <a:tr h="366246">
                <a:tc vMerge="1">
                  <a:txBody>
                    <a:bodyPr/>
                    <a:lstStyle/>
                    <a:p>
                      <a:endParaRPr kumimoji="1" lang="ja-JP" altLang="en-US"/>
                    </a:p>
                  </a:txBody>
                  <a:tcPr/>
                </a:tc>
                <a:tc>
                  <a:txBody>
                    <a:bodyPr/>
                    <a:lstStyle/>
                    <a:p>
                      <a:pPr algn="r" fontAlgn="ctr"/>
                      <a:r>
                        <a:rPr lang="ja-JP" altLang="en-US" sz="2000" b="0" i="0" u="none" strike="noStrike" dirty="0">
                          <a:solidFill>
                            <a:schemeClr val="tx2">
                              <a:lumMod val="75000"/>
                            </a:schemeClr>
                          </a:solidFill>
                          <a:effectLst/>
                          <a:latin typeface="メイリオ" panose="020B0604030504040204" pitchFamily="50" charset="-128"/>
                          <a:ea typeface="メイリオ" panose="020B0604030504040204" pitchFamily="50" charset="-128"/>
                        </a:rPr>
                        <a:t>精神</a:t>
                      </a:r>
                      <a:r>
                        <a:rPr lang="en-US" altLang="ja-JP" sz="2000" b="0" i="0" u="none" strike="noStrike" dirty="0" smtClean="0">
                          <a:solidFill>
                            <a:schemeClr val="tx2">
                              <a:lumMod val="75000"/>
                            </a:schemeClr>
                          </a:solidFill>
                          <a:effectLst/>
                          <a:latin typeface="メイリオ" panose="020B0604030504040204" pitchFamily="50" charset="-128"/>
                          <a:ea typeface="メイリオ" panose="020B0604030504040204" pitchFamily="50" charset="-128"/>
                        </a:rPr>
                        <a:t>:</a:t>
                      </a:r>
                      <a:r>
                        <a:rPr lang="ja-JP" altLang="en-US" sz="2000" b="0" i="0" u="none" strike="noStrike" dirty="0" smtClean="0">
                          <a:solidFill>
                            <a:schemeClr val="tx2">
                              <a:lumMod val="75000"/>
                            </a:schemeClr>
                          </a:solidFill>
                          <a:effectLst/>
                          <a:latin typeface="メイリオ" panose="020B0604030504040204" pitchFamily="50" charset="-128"/>
                          <a:ea typeface="メイリオ" panose="020B0604030504040204" pitchFamily="50" charset="-128"/>
                        </a:rPr>
                        <a:t>　　</a:t>
                      </a:r>
                      <a:r>
                        <a:rPr lang="en-US" altLang="ja-JP" sz="2000" b="0" i="0" u="none" strike="noStrike" dirty="0" smtClean="0">
                          <a:solidFill>
                            <a:schemeClr val="tx2">
                              <a:lumMod val="75000"/>
                            </a:schemeClr>
                          </a:solidFill>
                          <a:effectLst/>
                          <a:latin typeface="メイリオ" panose="020B0604030504040204" pitchFamily="50" charset="-128"/>
                          <a:ea typeface="メイリオ" panose="020B0604030504040204" pitchFamily="50" charset="-128"/>
                        </a:rPr>
                        <a:t>737</a:t>
                      </a:r>
                      <a:r>
                        <a:rPr lang="ja-JP" altLang="en-US" sz="2000" b="0" i="0" u="none" strike="noStrike" dirty="0" smtClean="0">
                          <a:solidFill>
                            <a:schemeClr val="tx2">
                              <a:lumMod val="75000"/>
                            </a:schemeClr>
                          </a:solidFill>
                          <a:effectLst/>
                          <a:latin typeface="メイリオ" panose="020B0604030504040204" pitchFamily="50" charset="-128"/>
                          <a:ea typeface="メイリオ" panose="020B0604030504040204" pitchFamily="50" charset="-128"/>
                        </a:rPr>
                        <a:t>人</a:t>
                      </a:r>
                      <a:endParaRPr lang="ja-JP" altLang="en-US" sz="2000" b="0" i="0" u="none" strike="noStrike" dirty="0">
                        <a:solidFill>
                          <a:schemeClr val="tx2">
                            <a:lumMod val="75000"/>
                          </a:schemeClr>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3358838694"/>
                  </a:ext>
                </a:extLst>
              </a:tr>
              <a:tr h="366246">
                <a:tc>
                  <a:txBody>
                    <a:bodyPr/>
                    <a:lstStyle/>
                    <a:p>
                      <a:pPr algn="l" fontAlgn="ctr"/>
                      <a:r>
                        <a:rPr lang="zh-TW" altLang="en-US" sz="2000" b="0" i="0" u="none" strike="noStrike">
                          <a:solidFill>
                            <a:schemeClr val="tx2">
                              <a:lumMod val="75000"/>
                            </a:schemeClr>
                          </a:solidFill>
                          <a:effectLst/>
                          <a:latin typeface="メイリオ" panose="020B0604030504040204" pitchFamily="50" charset="-128"/>
                          <a:ea typeface="メイリオ" panose="020B0604030504040204" pitchFamily="50" charset="-128"/>
                        </a:rPr>
                        <a:t>住民自治協議会</a:t>
                      </a: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2000" b="0" i="0" u="none" strike="noStrike" dirty="0" smtClean="0">
                          <a:solidFill>
                            <a:schemeClr val="tx2">
                              <a:lumMod val="75000"/>
                            </a:schemeClr>
                          </a:solidFill>
                          <a:effectLst/>
                          <a:latin typeface="メイリオ" panose="020B0604030504040204" pitchFamily="50" charset="-128"/>
                          <a:ea typeface="メイリオ" panose="020B0604030504040204" pitchFamily="50" charset="-128"/>
                        </a:rPr>
                        <a:t>39</a:t>
                      </a:r>
                      <a:endParaRPr lang="en-US" altLang="ja-JP" sz="2000" b="0" i="0" u="none" strike="noStrike" dirty="0">
                        <a:solidFill>
                          <a:schemeClr val="tx2">
                            <a:lumMod val="75000"/>
                          </a:schemeClr>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167291497"/>
                  </a:ext>
                </a:extLst>
              </a:tr>
              <a:tr h="366246">
                <a:tc>
                  <a:txBody>
                    <a:bodyPr/>
                    <a:lstStyle/>
                    <a:p>
                      <a:pPr algn="l" fontAlgn="ctr"/>
                      <a:r>
                        <a:rPr lang="ja-JP" altLang="en-US" sz="2000" b="0" i="0" u="none" strike="noStrike">
                          <a:solidFill>
                            <a:schemeClr val="tx2">
                              <a:lumMod val="75000"/>
                            </a:schemeClr>
                          </a:solidFill>
                          <a:effectLst/>
                          <a:latin typeface="メイリオ" panose="020B0604030504040204" pitchFamily="50" charset="-128"/>
                          <a:ea typeface="メイリオ" panose="020B0604030504040204" pitchFamily="50" charset="-128"/>
                        </a:rPr>
                        <a:t>自治会</a:t>
                      </a: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2000" b="0" i="0" u="none" strike="noStrike" dirty="0" smtClean="0">
                          <a:solidFill>
                            <a:schemeClr val="tx2">
                              <a:lumMod val="75000"/>
                            </a:schemeClr>
                          </a:solidFill>
                          <a:effectLst/>
                          <a:latin typeface="メイリオ" panose="020B0604030504040204" pitchFamily="50" charset="-128"/>
                          <a:ea typeface="メイリオ" panose="020B0604030504040204" pitchFamily="50" charset="-128"/>
                        </a:rPr>
                        <a:t>278</a:t>
                      </a:r>
                      <a:endParaRPr lang="en-US" altLang="ja-JP" sz="2000" b="0" i="0" u="none" strike="noStrike" dirty="0">
                        <a:solidFill>
                          <a:schemeClr val="tx2">
                            <a:lumMod val="75000"/>
                          </a:schemeClr>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948898337"/>
                  </a:ext>
                </a:extLst>
              </a:tr>
              <a:tr h="366246">
                <a:tc>
                  <a:txBody>
                    <a:bodyPr/>
                    <a:lstStyle/>
                    <a:p>
                      <a:pPr algn="l" fontAlgn="ctr"/>
                      <a:r>
                        <a:rPr lang="zh-TW" altLang="en-US" sz="2000" b="0" i="0" u="none" strike="noStrike">
                          <a:solidFill>
                            <a:schemeClr val="tx2">
                              <a:lumMod val="75000"/>
                            </a:schemeClr>
                          </a:solidFill>
                          <a:effectLst/>
                          <a:latin typeface="メイリオ" panose="020B0604030504040204" pitchFamily="50" charset="-128"/>
                          <a:ea typeface="メイリオ" panose="020B0604030504040204" pitchFamily="50" charset="-128"/>
                        </a:rPr>
                        <a:t>民生児童委員</a:t>
                      </a: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ja-JP" altLang="en-US" sz="2000" b="0" i="0" u="none" strike="noStrike" dirty="0">
                          <a:solidFill>
                            <a:schemeClr val="tx2">
                              <a:lumMod val="75000"/>
                            </a:schemeClr>
                          </a:solidFill>
                          <a:effectLst/>
                          <a:latin typeface="メイリオ" panose="020B0604030504040204" pitchFamily="50" charset="-128"/>
                          <a:ea typeface="メイリオ" panose="020B0604030504040204" pitchFamily="50" charset="-128"/>
                        </a:rPr>
                        <a:t>（定数</a:t>
                      </a:r>
                      <a:r>
                        <a:rPr lang="ja-JP" altLang="en-US" sz="2000" b="0" i="0" u="none" strike="noStrike" dirty="0" smtClean="0">
                          <a:solidFill>
                            <a:schemeClr val="tx2">
                              <a:lumMod val="75000"/>
                            </a:schemeClr>
                          </a:solidFill>
                          <a:effectLst/>
                          <a:latin typeface="メイリオ" panose="020B0604030504040204" pitchFamily="50" charset="-128"/>
                          <a:ea typeface="メイリオ" panose="020B0604030504040204" pitchFamily="50" charset="-128"/>
                        </a:rPr>
                        <a:t>）</a:t>
                      </a:r>
                      <a:r>
                        <a:rPr lang="en-US" altLang="ja-JP" sz="2000" b="0" i="0" u="none" strike="noStrike" dirty="0" smtClean="0">
                          <a:solidFill>
                            <a:schemeClr val="tx2">
                              <a:lumMod val="75000"/>
                            </a:schemeClr>
                          </a:solidFill>
                          <a:effectLst/>
                          <a:latin typeface="メイリオ" panose="020B0604030504040204" pitchFamily="50" charset="-128"/>
                          <a:ea typeface="メイリオ" panose="020B0604030504040204" pitchFamily="50" charset="-128"/>
                        </a:rPr>
                        <a:t>311</a:t>
                      </a:r>
                      <a:r>
                        <a:rPr lang="ja-JP" altLang="en-US" sz="2000" b="0" i="0" u="none" strike="noStrike" dirty="0" smtClean="0">
                          <a:solidFill>
                            <a:schemeClr val="tx2">
                              <a:lumMod val="75000"/>
                            </a:schemeClr>
                          </a:solidFill>
                          <a:effectLst/>
                          <a:latin typeface="メイリオ" panose="020B0604030504040204" pitchFamily="50" charset="-128"/>
                          <a:ea typeface="メイリオ" panose="020B0604030504040204" pitchFamily="50" charset="-128"/>
                        </a:rPr>
                        <a:t>人</a:t>
                      </a:r>
                      <a:endParaRPr lang="ja-JP" altLang="en-US" sz="2000" b="0" i="0" u="none" strike="noStrike" dirty="0">
                        <a:solidFill>
                          <a:schemeClr val="tx2">
                            <a:lumMod val="75000"/>
                          </a:schemeClr>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2522440149"/>
                  </a:ext>
                </a:extLst>
              </a:tr>
            </a:tbl>
          </a:graphicData>
        </a:graphic>
      </p:graphicFrame>
      <p:pic>
        <p:nvPicPr>
          <p:cNvPr id="8" name="図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75520" y="663173"/>
            <a:ext cx="4980965" cy="6074347"/>
          </a:xfrm>
          <a:prstGeom prst="rect">
            <a:avLst/>
          </a:prstGeom>
          <a:ln>
            <a:noFill/>
          </a:ln>
        </p:spPr>
      </p:pic>
      <p:sp>
        <p:nvSpPr>
          <p:cNvPr id="9" name="Rectangle 5"/>
          <p:cNvSpPr txBox="1">
            <a:spLocks noChangeArrowheads="1"/>
          </p:cNvSpPr>
          <p:nvPr/>
        </p:nvSpPr>
        <p:spPr bwMode="auto">
          <a:xfrm>
            <a:off x="837827" y="5918256"/>
            <a:ext cx="4671871" cy="9397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lvl1pPr marL="0" indent="0" algn="ctr" rtl="0" eaLnBrk="0" fontAlgn="base" hangingPunct="0">
              <a:lnSpc>
                <a:spcPct val="90000"/>
              </a:lnSpc>
              <a:spcBef>
                <a:spcPts val="1000"/>
              </a:spcBef>
              <a:spcAft>
                <a:spcPct val="0"/>
              </a:spcAft>
              <a:buFont typeface="Arial" panose="020B0604020202020204" pitchFamily="34" charset="0"/>
              <a:buNone/>
              <a:defRPr kumimoji="1" sz="2400" kern="1200">
                <a:solidFill>
                  <a:schemeClr val="tx1"/>
                </a:solidFill>
                <a:latin typeface="+mn-lt"/>
                <a:ea typeface="+mn-ea"/>
                <a:cs typeface="+mn-cs"/>
              </a:defRPr>
            </a:lvl1pPr>
            <a:lvl2pPr marL="457200" indent="0" algn="ctr" rtl="0" eaLnBrk="0" fontAlgn="base" hangingPunct="0">
              <a:lnSpc>
                <a:spcPct val="90000"/>
              </a:lnSpc>
              <a:spcBef>
                <a:spcPts val="500"/>
              </a:spcBef>
              <a:spcAft>
                <a:spcPct val="0"/>
              </a:spcAft>
              <a:buFont typeface="Arial" panose="020B0604020202020204" pitchFamily="34" charset="0"/>
              <a:buNone/>
              <a:defRPr kumimoji="1" sz="2000" kern="1200">
                <a:solidFill>
                  <a:schemeClr val="tx1"/>
                </a:solidFill>
                <a:latin typeface="+mn-lt"/>
                <a:ea typeface="+mn-ea"/>
                <a:cs typeface="+mn-cs"/>
              </a:defRPr>
            </a:lvl2pPr>
            <a:lvl3pPr marL="914400" indent="0" algn="ctr" rtl="0" eaLnBrk="0" fontAlgn="base" hangingPunct="0">
              <a:lnSpc>
                <a:spcPct val="90000"/>
              </a:lnSpc>
              <a:spcBef>
                <a:spcPts val="500"/>
              </a:spcBef>
              <a:spcAft>
                <a:spcPct val="0"/>
              </a:spcAft>
              <a:buFont typeface="Arial" panose="020B0604020202020204" pitchFamily="34" charset="0"/>
              <a:buNone/>
              <a:defRPr kumimoji="1" sz="1800" kern="1200">
                <a:solidFill>
                  <a:schemeClr val="tx1"/>
                </a:solidFill>
                <a:latin typeface="+mn-lt"/>
                <a:ea typeface="+mn-ea"/>
                <a:cs typeface="+mn-cs"/>
              </a:defRPr>
            </a:lvl3pPr>
            <a:lvl4pPr marL="1371600" indent="0" algn="ctr" rtl="0" eaLnBrk="0" fontAlgn="base" hangingPunct="0">
              <a:lnSpc>
                <a:spcPct val="90000"/>
              </a:lnSpc>
              <a:spcBef>
                <a:spcPts val="500"/>
              </a:spcBef>
              <a:spcAft>
                <a:spcPct val="0"/>
              </a:spcAft>
              <a:buFont typeface="Arial" panose="020B0604020202020204" pitchFamily="34" charset="0"/>
              <a:buNone/>
              <a:defRPr kumimoji="1" sz="1600" kern="1200">
                <a:solidFill>
                  <a:schemeClr val="tx1"/>
                </a:solidFill>
                <a:latin typeface="+mn-lt"/>
                <a:ea typeface="+mn-ea"/>
                <a:cs typeface="+mn-cs"/>
              </a:defRPr>
            </a:lvl4pPr>
            <a:lvl5pPr marL="1828800" indent="0" algn="ctr" rtl="0" eaLnBrk="0" fontAlgn="base" hangingPunct="0">
              <a:lnSpc>
                <a:spcPct val="90000"/>
              </a:lnSpc>
              <a:spcBef>
                <a:spcPts val="500"/>
              </a:spcBef>
              <a:spcAft>
                <a:spcPct val="0"/>
              </a:spcAft>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eaLnBrk="1" hangingPunct="1">
              <a:lnSpc>
                <a:spcPct val="80000"/>
              </a:lnSpc>
            </a:pPr>
            <a:r>
              <a:rPr lang="en-US" altLang="ja-JP" sz="1600" dirty="0" smtClean="0">
                <a:solidFill>
                  <a:schemeClr val="tx2">
                    <a:lumMod val="75000"/>
                  </a:schemeClr>
                </a:solidFill>
                <a:latin typeface="メイリオ" panose="020B0604030504040204" pitchFamily="50" charset="-128"/>
                <a:ea typeface="メイリオ" panose="020B0604030504040204" pitchFamily="50" charset="-128"/>
              </a:rPr>
              <a:t>2023</a:t>
            </a:r>
            <a:r>
              <a:rPr lang="ja-JP" altLang="en-US" sz="1600" dirty="0" smtClean="0">
                <a:solidFill>
                  <a:schemeClr val="tx2">
                    <a:lumMod val="75000"/>
                  </a:schemeClr>
                </a:solidFill>
                <a:latin typeface="メイリオ" panose="020B0604030504040204" pitchFamily="50" charset="-128"/>
                <a:ea typeface="メイリオ" panose="020B0604030504040204" pitchFamily="50" charset="-128"/>
              </a:rPr>
              <a:t>（</a:t>
            </a:r>
            <a:r>
              <a:rPr lang="en-US" altLang="ja-JP" sz="1600" dirty="0" smtClean="0">
                <a:solidFill>
                  <a:schemeClr val="tx2">
                    <a:lumMod val="75000"/>
                  </a:schemeClr>
                </a:solidFill>
                <a:latin typeface="メイリオ" panose="020B0604030504040204" pitchFamily="50" charset="-128"/>
                <a:ea typeface="メイリオ" panose="020B0604030504040204" pitchFamily="50" charset="-128"/>
              </a:rPr>
              <a:t>R5</a:t>
            </a:r>
            <a:r>
              <a:rPr lang="ja-JP" altLang="en-US" sz="1600" dirty="0" smtClean="0">
                <a:solidFill>
                  <a:schemeClr val="tx2">
                    <a:lumMod val="75000"/>
                  </a:schemeClr>
                </a:solidFill>
                <a:latin typeface="メイリオ" panose="020B0604030504040204" pitchFamily="50" charset="-128"/>
                <a:ea typeface="メイリオ" panose="020B0604030504040204" pitchFamily="50" charset="-128"/>
              </a:rPr>
              <a:t>）年</a:t>
            </a:r>
            <a:r>
              <a:rPr lang="en-US" altLang="ja-JP" sz="1600" dirty="0" smtClean="0">
                <a:solidFill>
                  <a:schemeClr val="tx2">
                    <a:lumMod val="75000"/>
                  </a:schemeClr>
                </a:solidFill>
                <a:latin typeface="メイリオ" panose="020B0604030504040204" pitchFamily="50" charset="-128"/>
                <a:ea typeface="メイリオ" panose="020B0604030504040204" pitchFamily="50" charset="-128"/>
              </a:rPr>
              <a:t>3</a:t>
            </a:r>
            <a:r>
              <a:rPr lang="ja-JP" altLang="en-US" sz="1600" dirty="0" smtClean="0">
                <a:solidFill>
                  <a:schemeClr val="tx2">
                    <a:lumMod val="75000"/>
                  </a:schemeClr>
                </a:solidFill>
                <a:latin typeface="メイリオ" panose="020B0604030504040204" pitchFamily="50" charset="-128"/>
                <a:ea typeface="メイリオ" panose="020B0604030504040204" pitchFamily="50" charset="-128"/>
              </a:rPr>
              <a:t>月</a:t>
            </a:r>
            <a:r>
              <a:rPr lang="ja-JP" altLang="en-US" sz="1600" dirty="0">
                <a:solidFill>
                  <a:schemeClr val="tx2">
                    <a:lumMod val="75000"/>
                  </a:schemeClr>
                </a:solidFill>
                <a:latin typeface="メイリオ" panose="020B0604030504040204" pitchFamily="50" charset="-128"/>
                <a:ea typeface="メイリオ" panose="020B0604030504040204" pitchFamily="50" charset="-128"/>
              </a:rPr>
              <a:t>末現在</a:t>
            </a:r>
            <a:r>
              <a:rPr lang="ja-JP" altLang="en-US" sz="1600" dirty="0" smtClean="0">
                <a:solidFill>
                  <a:schemeClr val="tx2">
                    <a:lumMod val="75000"/>
                  </a:schemeClr>
                </a:solidFill>
                <a:latin typeface="メイリオ" panose="020B0604030504040204" pitchFamily="50" charset="-128"/>
                <a:ea typeface="メイリオ" panose="020B0604030504040204" pitchFamily="50" charset="-128"/>
              </a:rPr>
              <a:t>。</a:t>
            </a:r>
            <a:endParaRPr lang="en-US" altLang="ja-JP" sz="1600" dirty="0" smtClean="0">
              <a:solidFill>
                <a:schemeClr val="tx2">
                  <a:lumMod val="75000"/>
                </a:schemeClr>
              </a:solidFill>
              <a:latin typeface="メイリオ" panose="020B0604030504040204" pitchFamily="50" charset="-128"/>
              <a:ea typeface="メイリオ" panose="020B0604030504040204" pitchFamily="50" charset="-128"/>
            </a:endParaRPr>
          </a:p>
          <a:p>
            <a:pPr algn="l" eaLnBrk="1" hangingPunct="1">
              <a:lnSpc>
                <a:spcPct val="80000"/>
              </a:lnSpc>
            </a:pPr>
            <a:r>
              <a:rPr lang="ja-JP" altLang="en-US" sz="1600" dirty="0" smtClean="0">
                <a:solidFill>
                  <a:schemeClr val="tx2">
                    <a:lumMod val="75000"/>
                  </a:schemeClr>
                </a:solidFill>
                <a:latin typeface="メイリオ" panose="020B0604030504040204" pitchFamily="50" charset="-128"/>
                <a:ea typeface="メイリオ" panose="020B0604030504040204" pitchFamily="50" charset="-128"/>
              </a:rPr>
              <a:t>ただし★は</a:t>
            </a:r>
            <a:r>
              <a:rPr lang="en-US" altLang="ja-JP" sz="1600" dirty="0" smtClean="0">
                <a:solidFill>
                  <a:schemeClr val="tx2">
                    <a:lumMod val="75000"/>
                  </a:schemeClr>
                </a:solidFill>
                <a:latin typeface="メイリオ" panose="020B0604030504040204" pitchFamily="50" charset="-128"/>
                <a:ea typeface="メイリオ" panose="020B0604030504040204" pitchFamily="50" charset="-128"/>
              </a:rPr>
              <a:t>2021</a:t>
            </a:r>
            <a:r>
              <a:rPr lang="ja-JP" altLang="en-US" sz="1600" dirty="0" smtClean="0">
                <a:solidFill>
                  <a:schemeClr val="tx2">
                    <a:lumMod val="75000"/>
                  </a:schemeClr>
                </a:solidFill>
                <a:latin typeface="メイリオ" panose="020B0604030504040204" pitchFamily="50" charset="-128"/>
                <a:ea typeface="メイリオ" panose="020B0604030504040204" pitchFamily="50" charset="-128"/>
              </a:rPr>
              <a:t>（</a:t>
            </a:r>
            <a:r>
              <a:rPr lang="en-US" altLang="ja-JP" sz="1600" dirty="0" smtClean="0">
                <a:solidFill>
                  <a:schemeClr val="tx2">
                    <a:lumMod val="75000"/>
                  </a:schemeClr>
                </a:solidFill>
                <a:latin typeface="メイリオ" panose="020B0604030504040204" pitchFamily="50" charset="-128"/>
                <a:ea typeface="メイリオ" panose="020B0604030504040204" pitchFamily="50" charset="-128"/>
              </a:rPr>
              <a:t>R3</a:t>
            </a:r>
            <a:r>
              <a:rPr lang="ja-JP" altLang="en-US" sz="1600" dirty="0" smtClean="0">
                <a:solidFill>
                  <a:schemeClr val="tx2">
                    <a:lumMod val="75000"/>
                  </a:schemeClr>
                </a:solidFill>
                <a:latin typeface="メイリオ" panose="020B0604030504040204" pitchFamily="50" charset="-128"/>
                <a:ea typeface="メイリオ" panose="020B0604030504040204" pitchFamily="50" charset="-128"/>
              </a:rPr>
              <a:t>）年</a:t>
            </a:r>
            <a:r>
              <a:rPr lang="ja-JP" altLang="en-US" sz="1600" dirty="0">
                <a:solidFill>
                  <a:schemeClr val="tx2">
                    <a:lumMod val="75000"/>
                  </a:schemeClr>
                </a:solidFill>
                <a:latin typeface="メイリオ" panose="020B0604030504040204" pitchFamily="50" charset="-128"/>
                <a:ea typeface="メイリオ" panose="020B0604030504040204" pitchFamily="50" charset="-128"/>
              </a:rPr>
              <a:t>３月末現在</a:t>
            </a:r>
            <a:r>
              <a:rPr lang="ja-JP" altLang="en-US" sz="1600" dirty="0" smtClean="0">
                <a:solidFill>
                  <a:schemeClr val="tx2">
                    <a:lumMod val="75000"/>
                  </a:schemeClr>
                </a:solidFill>
                <a:latin typeface="メイリオ" panose="020B0604030504040204" pitchFamily="50" charset="-128"/>
                <a:ea typeface="メイリオ" panose="020B0604030504040204" pitchFamily="50" charset="-128"/>
              </a:rPr>
              <a:t>。</a:t>
            </a:r>
            <a:endParaRPr lang="en-US" altLang="ja-JP" sz="1600" dirty="0" smtClean="0">
              <a:solidFill>
                <a:schemeClr val="tx2">
                  <a:lumMod val="75000"/>
                </a:schemeClr>
              </a:solidFill>
              <a:latin typeface="メイリオ" panose="020B0604030504040204" pitchFamily="50" charset="-128"/>
              <a:ea typeface="メイリオ" panose="020B0604030504040204" pitchFamily="50" charset="-128"/>
            </a:endParaRPr>
          </a:p>
          <a:p>
            <a:pPr algn="l" eaLnBrk="1" hangingPunct="1">
              <a:lnSpc>
                <a:spcPct val="80000"/>
              </a:lnSpc>
            </a:pPr>
            <a:r>
              <a:rPr lang="ja-JP" altLang="en-US" sz="1600" dirty="0" smtClean="0">
                <a:solidFill>
                  <a:schemeClr val="tx2">
                    <a:lumMod val="75000"/>
                  </a:schemeClr>
                </a:solidFill>
                <a:latin typeface="メイリオ" panose="020B0604030504040204" pitchFamily="50" charset="-128"/>
                <a:ea typeface="メイリオ" panose="020B0604030504040204" pitchFamily="50" charset="-128"/>
              </a:rPr>
              <a:t>（</a:t>
            </a:r>
            <a:r>
              <a:rPr lang="en-US" altLang="ja-JP" sz="1600" dirty="0">
                <a:solidFill>
                  <a:schemeClr val="tx2">
                    <a:lumMod val="75000"/>
                  </a:schemeClr>
                </a:solidFill>
                <a:latin typeface="メイリオ" panose="020B0604030504040204" pitchFamily="50" charset="-128"/>
                <a:ea typeface="メイリオ" panose="020B0604030504040204" pitchFamily="50" charset="-128"/>
              </a:rPr>
              <a:t>※</a:t>
            </a:r>
            <a:r>
              <a:rPr lang="ja-JP" altLang="en-US" sz="1600" dirty="0">
                <a:solidFill>
                  <a:schemeClr val="tx2">
                    <a:lumMod val="75000"/>
                  </a:schemeClr>
                </a:solidFill>
                <a:latin typeface="メイリオ" panose="020B0604030504040204" pitchFamily="50" charset="-128"/>
                <a:ea typeface="メイリオ" panose="020B0604030504040204" pitchFamily="50" charset="-128"/>
              </a:rPr>
              <a:t>）は児童扶養</a:t>
            </a:r>
            <a:r>
              <a:rPr lang="ja-JP" altLang="en-US" sz="1600" dirty="0" smtClean="0">
                <a:solidFill>
                  <a:schemeClr val="tx2">
                    <a:lumMod val="75000"/>
                  </a:schemeClr>
                </a:solidFill>
                <a:latin typeface="メイリオ" panose="020B0604030504040204" pitchFamily="50" charset="-128"/>
                <a:ea typeface="メイリオ" panose="020B0604030504040204" pitchFamily="50" charset="-128"/>
              </a:rPr>
              <a:t>手当の受給資格のある世帯数。</a:t>
            </a:r>
            <a:endParaRPr lang="en-US" altLang="ja-JP" sz="1600" dirty="0">
              <a:solidFill>
                <a:schemeClr val="tx2">
                  <a:lumMod val="75000"/>
                </a:schemeClr>
              </a:solidFill>
              <a:latin typeface="メイリオ" panose="020B0604030504040204" pitchFamily="50" charset="-128"/>
              <a:ea typeface="メイリオ" panose="020B0604030504040204" pitchFamily="50" charset="-128"/>
            </a:endParaRPr>
          </a:p>
        </p:txBody>
      </p:sp>
      <p:sp>
        <p:nvSpPr>
          <p:cNvPr id="10" name="タイトル 1"/>
          <p:cNvSpPr>
            <a:spLocks noGrp="1"/>
          </p:cNvSpPr>
          <p:nvPr>
            <p:ph type="title"/>
          </p:nvPr>
        </p:nvSpPr>
        <p:spPr>
          <a:xfrm>
            <a:off x="429491" y="141154"/>
            <a:ext cx="11443854" cy="1341282"/>
          </a:xfrm>
        </p:spPr>
        <p:txBody>
          <a:bodyPr anchor="t" anchorCtr="0">
            <a:normAutofit/>
          </a:bodyPr>
          <a:lstStyle/>
          <a:p>
            <a:r>
              <a:rPr lang="ja-JP" altLang="en-US" sz="4000" dirty="0">
                <a:solidFill>
                  <a:schemeClr val="tx2">
                    <a:lumMod val="75000"/>
                  </a:schemeClr>
                </a:solidFill>
                <a:latin typeface="メイリオ" panose="020B0604030504040204" pitchFamily="50" charset="-128"/>
              </a:rPr>
              <a:t>伊賀市</a:t>
            </a:r>
            <a:r>
              <a:rPr lang="ja-JP" altLang="en-US" sz="4000" dirty="0" smtClean="0">
                <a:solidFill>
                  <a:schemeClr val="tx2">
                    <a:lumMod val="75000"/>
                  </a:schemeClr>
                </a:solidFill>
                <a:latin typeface="メイリオ" panose="020B0604030504040204" pitchFamily="50" charset="-128"/>
              </a:rPr>
              <a:t>の概況</a:t>
            </a:r>
            <a:endParaRPr lang="ja-JP" altLang="en-US" sz="4000" dirty="0">
              <a:solidFill>
                <a:schemeClr val="tx2">
                  <a:lumMod val="75000"/>
                </a:schemeClr>
              </a:solidFill>
              <a:latin typeface="メイリオ" panose="020B0604030504040204" pitchFamily="50" charset="-128"/>
            </a:endParaRPr>
          </a:p>
        </p:txBody>
      </p:sp>
    </p:spTree>
    <p:extLst>
      <p:ext uri="{BB962C8B-B14F-4D97-AF65-F5344CB8AC3E}">
        <p14:creationId xmlns:p14="http://schemas.microsoft.com/office/powerpoint/2010/main" val="34206979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29491" y="141154"/>
            <a:ext cx="11443854" cy="1341282"/>
          </a:xfrm>
        </p:spPr>
        <p:txBody>
          <a:bodyPr>
            <a:normAutofit/>
          </a:bodyPr>
          <a:lstStyle/>
          <a:p>
            <a:r>
              <a:rPr lang="ja-JP" altLang="en-US" sz="4000" dirty="0">
                <a:solidFill>
                  <a:schemeClr val="tx2">
                    <a:lumMod val="75000"/>
                  </a:schemeClr>
                </a:solidFill>
                <a:latin typeface="メイリオ" panose="020B0604030504040204" pitchFamily="50" charset="-128"/>
              </a:rPr>
              <a:t>伊賀市の実践・しくみの特徴（強みと弱み）</a:t>
            </a:r>
          </a:p>
        </p:txBody>
      </p:sp>
      <p:sp>
        <p:nvSpPr>
          <p:cNvPr id="3" name="コンテンツ プレースホルダー 2"/>
          <p:cNvSpPr>
            <a:spLocks noGrp="1"/>
          </p:cNvSpPr>
          <p:nvPr>
            <p:ph sz="half" idx="1"/>
          </p:nvPr>
        </p:nvSpPr>
        <p:spPr>
          <a:xfrm>
            <a:off x="0" y="1211876"/>
            <a:ext cx="11982314" cy="5399315"/>
          </a:xfrm>
        </p:spPr>
        <p:txBody>
          <a:bodyPr>
            <a:normAutofit/>
          </a:bodyPr>
          <a:lstStyle/>
          <a:p>
            <a:r>
              <a:rPr lang="ja-JP" altLang="en-US" dirty="0" smtClean="0">
                <a:solidFill>
                  <a:schemeClr val="tx2">
                    <a:lumMod val="75000"/>
                  </a:schemeClr>
                </a:solidFill>
                <a:latin typeface="メイリオ" panose="020B0604030504040204" pitchFamily="50" charset="-128"/>
                <a:ea typeface="メイリオ" panose="020B0604030504040204" pitchFamily="50" charset="-128"/>
              </a:rPr>
              <a:t>アウトリーチ＝「訪問」、ではないけれど</a:t>
            </a:r>
            <a:endParaRPr lang="en-US" altLang="ja-JP" dirty="0" smtClean="0">
              <a:solidFill>
                <a:schemeClr val="tx2">
                  <a:lumMod val="75000"/>
                </a:schemeClr>
              </a:solidFill>
              <a:latin typeface="メイリオ" panose="020B0604030504040204" pitchFamily="50" charset="-128"/>
              <a:ea typeface="メイリオ" panose="020B0604030504040204" pitchFamily="50" charset="-128"/>
            </a:endParaRPr>
          </a:p>
          <a:p>
            <a:pPr marL="0" indent="0">
              <a:buNone/>
            </a:pPr>
            <a:r>
              <a:rPr lang="ja-JP" altLang="en-US" dirty="0">
                <a:solidFill>
                  <a:schemeClr val="tx2">
                    <a:lumMod val="75000"/>
                  </a:schemeClr>
                </a:solidFill>
                <a:latin typeface="メイリオ" panose="020B0604030504040204" pitchFamily="50" charset="-128"/>
                <a:ea typeface="メイリオ" panose="020B0604030504040204" pitchFamily="50" charset="-128"/>
              </a:rPr>
              <a:t>　</a:t>
            </a:r>
            <a:r>
              <a:rPr lang="ja-JP" altLang="en-US" dirty="0" smtClean="0">
                <a:solidFill>
                  <a:schemeClr val="tx2">
                    <a:lumMod val="75000"/>
                  </a:schemeClr>
                </a:solidFill>
                <a:latin typeface="メイリオ" panose="020B0604030504040204" pitchFamily="50" charset="-128"/>
                <a:ea typeface="メイリオ" panose="020B0604030504040204" pitchFamily="50" charset="-128"/>
              </a:rPr>
              <a:t>「訪問」するのが「あたりまえ」の地域特性（地理的条件）</a:t>
            </a:r>
            <a:endParaRPr lang="en-US" altLang="ja-JP" dirty="0" smtClean="0">
              <a:solidFill>
                <a:schemeClr val="tx2">
                  <a:lumMod val="75000"/>
                </a:schemeClr>
              </a:solidFill>
              <a:latin typeface="メイリオ" panose="020B0604030504040204" pitchFamily="50" charset="-128"/>
              <a:ea typeface="メイリオ" panose="020B0604030504040204" pitchFamily="50" charset="-128"/>
            </a:endParaRPr>
          </a:p>
          <a:p>
            <a:pPr marL="0" indent="0">
              <a:buNone/>
            </a:pPr>
            <a:r>
              <a:rPr lang="ja-JP" altLang="en-US" dirty="0" smtClean="0">
                <a:solidFill>
                  <a:schemeClr val="tx2">
                    <a:lumMod val="75000"/>
                  </a:schemeClr>
                </a:solidFill>
                <a:latin typeface="メイリオ" panose="020B0604030504040204" pitchFamily="50" charset="-128"/>
                <a:ea typeface="メイリオ" panose="020B0604030504040204" pitchFamily="50" charset="-128"/>
              </a:rPr>
              <a:t>　　面積約５５８㎢に人口約８万６千人。</a:t>
            </a:r>
            <a:endParaRPr lang="en-US" altLang="ja-JP" dirty="0" smtClean="0">
              <a:solidFill>
                <a:schemeClr val="tx2">
                  <a:lumMod val="75000"/>
                </a:schemeClr>
              </a:solidFill>
              <a:latin typeface="メイリオ" panose="020B0604030504040204" pitchFamily="50" charset="-128"/>
              <a:ea typeface="メイリオ" panose="020B0604030504040204" pitchFamily="50" charset="-128"/>
            </a:endParaRPr>
          </a:p>
          <a:p>
            <a:pPr marL="0" indent="0">
              <a:buNone/>
            </a:pPr>
            <a:r>
              <a:rPr lang="ja-JP" altLang="en-US" dirty="0">
                <a:solidFill>
                  <a:schemeClr val="tx2">
                    <a:lumMod val="75000"/>
                  </a:schemeClr>
                </a:solidFill>
                <a:latin typeface="メイリオ" panose="020B0604030504040204" pitchFamily="50" charset="-128"/>
                <a:ea typeface="メイリオ" panose="020B0604030504040204" pitchFamily="50" charset="-128"/>
              </a:rPr>
              <a:t>　</a:t>
            </a:r>
            <a:r>
              <a:rPr lang="ja-JP" altLang="en-US" dirty="0" smtClean="0">
                <a:solidFill>
                  <a:schemeClr val="tx2">
                    <a:lumMod val="75000"/>
                  </a:schemeClr>
                </a:solidFill>
                <a:latin typeface="メイリオ" panose="020B0604030504040204" pitchFamily="50" charset="-128"/>
                <a:ea typeface="メイリオ" panose="020B0604030504040204" pitchFamily="50" charset="-128"/>
              </a:rPr>
              <a:t>　　</a:t>
            </a:r>
            <a:r>
              <a:rPr lang="ja-JP" altLang="en-US" sz="2400" dirty="0" smtClean="0">
                <a:solidFill>
                  <a:schemeClr val="tx2">
                    <a:lumMod val="75000"/>
                  </a:schemeClr>
                </a:solidFill>
                <a:latin typeface="メイリオ" panose="020B0604030504040204" pitchFamily="50" charset="-128"/>
                <a:ea typeface="メイリオ" panose="020B0604030504040204" pitchFamily="50" charset="-128"/>
              </a:rPr>
              <a:t>（参考　神戸市　面積約５５７㎢に約１５０万人）</a:t>
            </a:r>
            <a:endParaRPr lang="en-US" altLang="ja-JP" sz="2400" dirty="0" smtClean="0">
              <a:solidFill>
                <a:schemeClr val="tx2">
                  <a:lumMod val="75000"/>
                </a:schemeClr>
              </a:solidFill>
              <a:latin typeface="メイリオ" panose="020B0604030504040204" pitchFamily="50" charset="-128"/>
              <a:ea typeface="メイリオ" panose="020B0604030504040204" pitchFamily="50" charset="-128"/>
            </a:endParaRPr>
          </a:p>
          <a:p>
            <a:pPr marL="0" indent="0">
              <a:buNone/>
            </a:pPr>
            <a:r>
              <a:rPr lang="ja-JP" altLang="en-US" dirty="0">
                <a:solidFill>
                  <a:schemeClr val="tx2">
                    <a:lumMod val="75000"/>
                  </a:schemeClr>
                </a:solidFill>
                <a:latin typeface="メイリオ" panose="020B0604030504040204" pitchFamily="50" charset="-128"/>
                <a:ea typeface="メイリオ" panose="020B0604030504040204" pitchFamily="50" charset="-128"/>
              </a:rPr>
              <a:t>　</a:t>
            </a:r>
            <a:r>
              <a:rPr lang="ja-JP" altLang="en-US" dirty="0" smtClean="0">
                <a:solidFill>
                  <a:schemeClr val="tx2">
                    <a:lumMod val="75000"/>
                  </a:schemeClr>
                </a:solidFill>
                <a:latin typeface="メイリオ" panose="020B0604030504040204" pitchFamily="50" charset="-128"/>
                <a:ea typeface="メイリオ" panose="020B0604030504040204" pitchFamily="50" charset="-128"/>
              </a:rPr>
              <a:t>　</a:t>
            </a:r>
            <a:endParaRPr lang="en-US" altLang="ja-JP" dirty="0" smtClean="0">
              <a:solidFill>
                <a:schemeClr val="tx2">
                  <a:lumMod val="75000"/>
                </a:schemeClr>
              </a:solidFill>
              <a:latin typeface="メイリオ" panose="020B0604030504040204" pitchFamily="50" charset="-128"/>
              <a:ea typeface="メイリオ" panose="020B0604030504040204" pitchFamily="50" charset="-128"/>
            </a:endParaRPr>
          </a:p>
          <a:p>
            <a:pPr marL="0" indent="0">
              <a:buNone/>
            </a:pPr>
            <a:r>
              <a:rPr lang="ja-JP" altLang="en-US" dirty="0">
                <a:solidFill>
                  <a:schemeClr val="tx2">
                    <a:lumMod val="75000"/>
                  </a:schemeClr>
                </a:solidFill>
                <a:latin typeface="メイリオ" panose="020B0604030504040204" pitchFamily="50" charset="-128"/>
                <a:ea typeface="メイリオ" panose="020B0604030504040204" pitchFamily="50" charset="-128"/>
              </a:rPr>
              <a:t>　</a:t>
            </a:r>
            <a:r>
              <a:rPr lang="ja-JP" altLang="en-US" dirty="0" smtClean="0">
                <a:solidFill>
                  <a:schemeClr val="tx2">
                    <a:lumMod val="75000"/>
                  </a:schemeClr>
                </a:solidFill>
                <a:latin typeface="メイリオ" panose="020B0604030504040204" pitchFamily="50" charset="-128"/>
                <a:ea typeface="メイリオ" panose="020B0604030504040204" pitchFamily="50" charset="-128"/>
              </a:rPr>
              <a:t>　それに対して、、、</a:t>
            </a:r>
            <a:endParaRPr lang="en-US" altLang="ja-JP" dirty="0" smtClean="0">
              <a:solidFill>
                <a:schemeClr val="tx2">
                  <a:lumMod val="75000"/>
                </a:schemeClr>
              </a:solidFill>
              <a:latin typeface="メイリオ" panose="020B0604030504040204" pitchFamily="50" charset="-128"/>
              <a:ea typeface="メイリオ" panose="020B0604030504040204" pitchFamily="50" charset="-128"/>
            </a:endParaRPr>
          </a:p>
          <a:p>
            <a:pPr marL="0" indent="0">
              <a:buNone/>
            </a:pPr>
            <a:r>
              <a:rPr lang="ja-JP" altLang="en-US" dirty="0">
                <a:solidFill>
                  <a:schemeClr val="tx2">
                    <a:lumMod val="75000"/>
                  </a:schemeClr>
                </a:solidFill>
                <a:latin typeface="メイリオ" panose="020B0604030504040204" pitchFamily="50" charset="-128"/>
                <a:ea typeface="メイリオ" panose="020B0604030504040204" pitchFamily="50" charset="-128"/>
              </a:rPr>
              <a:t>　</a:t>
            </a:r>
            <a:r>
              <a:rPr lang="ja-JP" altLang="en-US" dirty="0" smtClean="0">
                <a:solidFill>
                  <a:schemeClr val="tx2">
                    <a:lumMod val="75000"/>
                  </a:schemeClr>
                </a:solidFill>
                <a:latin typeface="メイリオ" panose="020B0604030504040204" pitchFamily="50" charset="-128"/>
                <a:ea typeface="メイリオ" panose="020B0604030504040204" pitchFamily="50" charset="-128"/>
              </a:rPr>
              <a:t>　地域包括支援センターは３カ所。障がい者相談支援センターは１カ所</a:t>
            </a:r>
            <a:endParaRPr lang="en-US" altLang="ja-JP" dirty="0" smtClean="0">
              <a:solidFill>
                <a:schemeClr val="tx2">
                  <a:lumMod val="75000"/>
                </a:schemeClr>
              </a:solidFill>
              <a:latin typeface="メイリオ" panose="020B0604030504040204" pitchFamily="50" charset="-128"/>
              <a:ea typeface="メイリオ" panose="020B0604030504040204" pitchFamily="50" charset="-128"/>
            </a:endParaRPr>
          </a:p>
          <a:p>
            <a:pPr marL="0" indent="0">
              <a:buNone/>
            </a:pPr>
            <a:r>
              <a:rPr lang="ja-JP" altLang="en-US" dirty="0" smtClean="0">
                <a:solidFill>
                  <a:schemeClr val="tx2">
                    <a:lumMod val="75000"/>
                  </a:schemeClr>
                </a:solidFill>
                <a:latin typeface="メイリオ" panose="020B0604030504040204" pitchFamily="50" charset="-128"/>
                <a:ea typeface="メイリオ" panose="020B0604030504040204" pitchFamily="50" charset="-128"/>
              </a:rPr>
              <a:t>　　自立相談支援機関は２カ所</a:t>
            </a:r>
            <a:endParaRPr lang="en-US" altLang="ja-JP" dirty="0" smtClean="0">
              <a:solidFill>
                <a:schemeClr val="tx2">
                  <a:lumMod val="75000"/>
                </a:schemeClr>
              </a:solidFill>
              <a:latin typeface="メイリオ" panose="020B0604030504040204" pitchFamily="50" charset="-128"/>
              <a:ea typeface="メイリオ" panose="020B0604030504040204" pitchFamily="50" charset="-128"/>
            </a:endParaRPr>
          </a:p>
          <a:p>
            <a:pPr marL="0" indent="0">
              <a:buNone/>
            </a:pPr>
            <a:endParaRPr lang="en-US" altLang="ja-JP" dirty="0">
              <a:solidFill>
                <a:schemeClr val="tx2">
                  <a:lumMod val="75000"/>
                </a:schemeClr>
              </a:solidFill>
              <a:latin typeface="メイリオ" panose="020B0604030504040204" pitchFamily="50" charset="-128"/>
              <a:ea typeface="メイリオ" panose="020B0604030504040204" pitchFamily="50" charset="-128"/>
            </a:endParaRPr>
          </a:p>
          <a:p>
            <a:pPr marL="0" indent="0">
              <a:buNone/>
            </a:pPr>
            <a:r>
              <a:rPr lang="ja-JP" altLang="en-US" dirty="0" smtClean="0">
                <a:solidFill>
                  <a:schemeClr val="tx2">
                    <a:lumMod val="75000"/>
                  </a:schemeClr>
                </a:solidFill>
                <a:latin typeface="メイリオ" panose="020B0604030504040204" pitchFamily="50" charset="-128"/>
                <a:ea typeface="メイリオ" panose="020B0604030504040204" pitchFamily="50" charset="-128"/>
              </a:rPr>
              <a:t>　　</a:t>
            </a:r>
            <a:r>
              <a:rPr lang="en-US" altLang="ja-JP" dirty="0" smtClean="0">
                <a:solidFill>
                  <a:schemeClr val="tx2">
                    <a:lumMod val="75000"/>
                  </a:schemeClr>
                </a:solidFill>
                <a:latin typeface="メイリオ" panose="020B0604030504040204" pitchFamily="50" charset="-128"/>
                <a:ea typeface="メイリオ" panose="020B0604030504040204" pitchFamily="50" charset="-128"/>
              </a:rPr>
              <a:t>※</a:t>
            </a:r>
            <a:r>
              <a:rPr lang="ja-JP" altLang="en-US" dirty="0" smtClean="0">
                <a:solidFill>
                  <a:schemeClr val="tx2">
                    <a:lumMod val="75000"/>
                  </a:schemeClr>
                </a:solidFill>
                <a:latin typeface="メイリオ" panose="020B0604030504040204" pitchFamily="50" charset="-128"/>
                <a:ea typeface="メイリオ" panose="020B0604030504040204" pitchFamily="50" charset="-128"/>
              </a:rPr>
              <a:t>ただし「訪問」という方法の侵襲性の高さには留意が必要。　</a:t>
            </a:r>
            <a:endParaRPr lang="en-US" altLang="ja-JP" dirty="0" smtClean="0">
              <a:solidFill>
                <a:schemeClr val="tx2">
                  <a:lumMod val="75000"/>
                </a:schemeClr>
              </a:solidFill>
              <a:latin typeface="メイリオ" panose="020B0604030504040204" pitchFamily="50" charset="-128"/>
              <a:ea typeface="メイリオ" panose="020B0604030504040204" pitchFamily="50" charset="-128"/>
            </a:endParaRPr>
          </a:p>
          <a:p>
            <a:pPr marL="0" indent="0">
              <a:buNone/>
            </a:pPr>
            <a:endParaRPr lang="en-US" altLang="ja-JP" dirty="0" smtClean="0">
              <a:latin typeface="メイリオ" panose="020B0604030504040204" pitchFamily="50" charset="-128"/>
              <a:ea typeface="メイリオ" panose="020B0604030504040204" pitchFamily="50" charset="-128"/>
            </a:endParaRPr>
          </a:p>
        </p:txBody>
      </p:sp>
      <p:sp>
        <p:nvSpPr>
          <p:cNvPr id="7" name="スライド番号プレースホルダー 6"/>
          <p:cNvSpPr>
            <a:spLocks noGrp="1"/>
          </p:cNvSpPr>
          <p:nvPr>
            <p:ph type="sldNum" sz="quarter" idx="12"/>
          </p:nvPr>
        </p:nvSpPr>
        <p:spPr/>
        <p:txBody>
          <a:bodyPr/>
          <a:lstStyle/>
          <a:p>
            <a:fld id="{C8C4E58A-2673-4B0F-81B1-55619399431B}" type="slidenum">
              <a:rPr kumimoji="1" lang="ja-JP" altLang="en-US" sz="2400" smtClean="0"/>
              <a:t>4</a:t>
            </a:fld>
            <a:endParaRPr kumimoji="1" lang="ja-JP" altLang="en-US" sz="2400"/>
          </a:p>
        </p:txBody>
      </p:sp>
    </p:spTree>
    <p:extLst>
      <p:ext uri="{BB962C8B-B14F-4D97-AF65-F5344CB8AC3E}">
        <p14:creationId xmlns:p14="http://schemas.microsoft.com/office/powerpoint/2010/main" val="2338315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下矢印 44"/>
          <p:cNvSpPr/>
          <p:nvPr/>
        </p:nvSpPr>
        <p:spPr>
          <a:xfrm>
            <a:off x="9950825" y="4162624"/>
            <a:ext cx="521134" cy="458376"/>
          </a:xfrm>
          <a:prstGeom prst="downArrow">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vert="wordArtVertRtl" rtlCol="0" anchor="ctr"/>
          <a:lstStyle/>
          <a:p>
            <a:pPr marL="0" marR="0" lvl="0" indent="0" algn="r" defTabSz="457200" rtl="0" eaLnBrk="1" fontAlgn="auto" latinLnBrk="0" hangingPunct="1">
              <a:lnSpc>
                <a:spcPct val="100000"/>
              </a:lnSpc>
              <a:spcBef>
                <a:spcPts val="0"/>
              </a:spcBef>
              <a:spcAft>
                <a:spcPts val="0"/>
              </a:spcAft>
              <a:buClrTx/>
              <a:buSzTx/>
              <a:buFontTx/>
              <a:buNone/>
              <a:tabLst/>
              <a:defRPr/>
            </a:pPr>
            <a:endParaRPr kumimoji="0" lang="en-US" altLang="ja-JP" sz="1400" b="0" i="0" u="none" strike="noStrike" kern="1200" cap="none" spc="0" normalizeH="0" baseline="0" noProof="0" dirty="0">
              <a:ln>
                <a:noFill/>
              </a:ln>
              <a:solidFill>
                <a:prstClr val="white"/>
              </a:solidFill>
              <a:effectLst/>
              <a:uLnTx/>
              <a:uFillTx/>
              <a:latin typeface="メイリオ" pitchFamily="50" charset="-128"/>
              <a:ea typeface="メイリオ" pitchFamily="50" charset="-128"/>
              <a:cs typeface="メイリオ" pitchFamily="50" charset="-128"/>
            </a:endParaRPr>
          </a:p>
        </p:txBody>
      </p:sp>
      <p:sp>
        <p:nvSpPr>
          <p:cNvPr id="52" name="テキスト ボックス 51"/>
          <p:cNvSpPr txBox="1"/>
          <p:nvPr/>
        </p:nvSpPr>
        <p:spPr>
          <a:xfrm>
            <a:off x="9105358" y="4500354"/>
            <a:ext cx="2269224" cy="992507"/>
          </a:xfrm>
          <a:prstGeom prst="rect">
            <a:avLst/>
          </a:prstGeom>
          <a:solidFill>
            <a:schemeClr val="bg1">
              <a:alpha val="85000"/>
            </a:schemeClr>
          </a:solidFill>
          <a:ln>
            <a:solidFill>
              <a:schemeClr val="tx1"/>
            </a:solidFill>
          </a:ln>
        </p:spPr>
        <p:txBody>
          <a:bodyPr wrap="square" rtlCol="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600" dirty="0">
                <a:solidFill>
                  <a:prstClr val="black"/>
                </a:solidFill>
                <a:latin typeface="メイリオ" pitchFamily="50" charset="-128"/>
                <a:ea typeface="メイリオ" pitchFamily="50" charset="-128"/>
                <a:cs typeface="メイリオ" pitchFamily="50" charset="-128"/>
              </a:rPr>
              <a:t>税</a:t>
            </a:r>
            <a:r>
              <a:rPr kumimoji="0" lang="ja-JP" altLang="en-US" sz="1600" dirty="0" smtClean="0">
                <a:solidFill>
                  <a:prstClr val="black"/>
                </a:solidFill>
                <a:latin typeface="メイリオ" pitchFamily="50" charset="-128"/>
                <a:ea typeface="メイリオ" pitchFamily="50" charset="-128"/>
                <a:cs typeface="メイリオ" pitchFamily="50" charset="-128"/>
              </a:rPr>
              <a:t>や教育・住宅部局</a:t>
            </a:r>
            <a:endParaRPr kumimoji="0" lang="en-US" altLang="ja-JP" sz="1600" dirty="0" smtClean="0">
              <a:solidFill>
                <a:prstClr val="black"/>
              </a:solidFill>
              <a:latin typeface="メイリオ" pitchFamily="50" charset="-128"/>
              <a:ea typeface="メイリオ" pitchFamily="50" charset="-128"/>
              <a:cs typeface="メイリオ" pitchFamily="50" charset="-128"/>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600" b="0" i="0" u="none" strike="noStrike" kern="1200" cap="none" spc="0" normalizeH="0" baseline="0" noProof="0" dirty="0" smtClean="0">
                <a:ln>
                  <a:noFill/>
                </a:ln>
                <a:solidFill>
                  <a:prstClr val="black"/>
                </a:solidFill>
                <a:effectLst/>
                <a:uLnTx/>
                <a:uFillTx/>
                <a:latin typeface="メイリオ" pitchFamily="50" charset="-128"/>
                <a:ea typeface="メイリオ" pitchFamily="50" charset="-128"/>
                <a:cs typeface="メイリオ" pitchFamily="50" charset="-128"/>
              </a:rPr>
              <a:t>学校・地域の関係</a:t>
            </a:r>
            <a:r>
              <a:rPr kumimoji="0" lang="ja-JP" altLang="en-US" sz="1600" b="0" i="0" u="none" strike="noStrike" kern="1200" cap="none" spc="0" normalizeH="0" baseline="0" noProof="0" dirty="0">
                <a:ln>
                  <a:noFill/>
                </a:ln>
                <a:solidFill>
                  <a:prstClr val="black"/>
                </a:solidFill>
                <a:effectLst/>
                <a:uLnTx/>
                <a:uFillTx/>
                <a:latin typeface="メイリオ" pitchFamily="50" charset="-128"/>
                <a:ea typeface="メイリオ" pitchFamily="50" charset="-128"/>
                <a:cs typeface="メイリオ" pitchFamily="50" charset="-128"/>
              </a:rPr>
              <a:t>機関</a:t>
            </a:r>
            <a:endParaRPr kumimoji="0" lang="ja-JP" altLang="en-US" sz="1400" b="0" i="0" u="none" strike="noStrike" kern="1200" cap="none" spc="0" normalizeH="0" baseline="0" noProof="0" dirty="0">
              <a:ln>
                <a:noFill/>
              </a:ln>
              <a:solidFill>
                <a:prstClr val="black"/>
              </a:solidFill>
              <a:effectLst/>
              <a:uLnTx/>
              <a:uFillTx/>
              <a:latin typeface="メイリオ" pitchFamily="50" charset="-128"/>
              <a:ea typeface="メイリオ" pitchFamily="50" charset="-128"/>
              <a:cs typeface="メイリオ" pitchFamily="50" charset="-128"/>
            </a:endParaRPr>
          </a:p>
        </p:txBody>
      </p:sp>
      <p:sp>
        <p:nvSpPr>
          <p:cNvPr id="48" name="下矢印 47"/>
          <p:cNvSpPr/>
          <p:nvPr/>
        </p:nvSpPr>
        <p:spPr>
          <a:xfrm>
            <a:off x="5485305" y="737241"/>
            <a:ext cx="737666" cy="335079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vert="wordArtVertRtl"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altLang="ja-JP" sz="1400" b="0" i="0" u="none" strike="noStrike" kern="1200" cap="none" spc="0" normalizeH="0" baseline="0" noProof="0" dirty="0">
              <a:ln>
                <a:noFill/>
              </a:ln>
              <a:solidFill>
                <a:prstClr val="white"/>
              </a:solidFill>
              <a:effectLst/>
              <a:uLnTx/>
              <a:uFillTx/>
              <a:latin typeface="メイリオ" pitchFamily="50" charset="-128"/>
              <a:ea typeface="メイリオ" pitchFamily="50" charset="-128"/>
              <a:cs typeface="メイリオ" pitchFamily="50" charset="-128"/>
            </a:endParaRPr>
          </a:p>
        </p:txBody>
      </p:sp>
      <p:sp>
        <p:nvSpPr>
          <p:cNvPr id="47" name="下矢印 46"/>
          <p:cNvSpPr/>
          <p:nvPr/>
        </p:nvSpPr>
        <p:spPr>
          <a:xfrm>
            <a:off x="2011882" y="630953"/>
            <a:ext cx="732362" cy="348661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vert="wordArtVertRtl"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altLang="ja-JP" sz="1400" b="0" i="0" u="none" strike="noStrike" kern="1200" cap="none" spc="0" normalizeH="0" baseline="0" noProof="0" dirty="0">
              <a:ln>
                <a:noFill/>
              </a:ln>
              <a:solidFill>
                <a:prstClr val="white"/>
              </a:solidFill>
              <a:effectLst/>
              <a:uLnTx/>
              <a:uFillTx/>
              <a:latin typeface="メイリオ" pitchFamily="50" charset="-128"/>
              <a:ea typeface="メイリオ" pitchFamily="50" charset="-128"/>
              <a:cs typeface="メイリオ" pitchFamily="50" charset="-128"/>
            </a:endParaRPr>
          </a:p>
        </p:txBody>
      </p:sp>
      <p:grpSp>
        <p:nvGrpSpPr>
          <p:cNvPr id="3" name="グループ化 2"/>
          <p:cNvGrpSpPr/>
          <p:nvPr/>
        </p:nvGrpSpPr>
        <p:grpSpPr>
          <a:xfrm>
            <a:off x="864387" y="790147"/>
            <a:ext cx="9484958" cy="3873304"/>
            <a:chOff x="1143060" y="635388"/>
            <a:chExt cx="9484958" cy="3873304"/>
          </a:xfrm>
        </p:grpSpPr>
        <p:sp>
          <p:nvSpPr>
            <p:cNvPr id="51" name="下矢印 50"/>
            <p:cNvSpPr/>
            <p:nvPr/>
          </p:nvSpPr>
          <p:spPr>
            <a:xfrm>
              <a:off x="3255046" y="3980834"/>
              <a:ext cx="544207" cy="498928"/>
            </a:xfrm>
            <a:prstGeom prst="downArrow">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vert="wordArtVertRtl" rtlCol="0" anchor="ctr"/>
            <a:lstStyle/>
            <a:p>
              <a:pPr marL="0" marR="0" lvl="0" indent="0" algn="r" defTabSz="457200" rtl="0" eaLnBrk="1" fontAlgn="auto" latinLnBrk="0" hangingPunct="1">
                <a:lnSpc>
                  <a:spcPct val="100000"/>
                </a:lnSpc>
                <a:spcBef>
                  <a:spcPts val="0"/>
                </a:spcBef>
                <a:spcAft>
                  <a:spcPts val="0"/>
                </a:spcAft>
                <a:buClrTx/>
                <a:buSzTx/>
                <a:buFontTx/>
                <a:buNone/>
                <a:tabLst/>
                <a:defRPr/>
              </a:pPr>
              <a:endParaRPr kumimoji="0" lang="en-US" altLang="ja-JP" sz="1400" b="0" i="0" u="none" strike="noStrike" kern="1200" cap="none" spc="0" normalizeH="0" baseline="0" noProof="0" dirty="0">
                <a:ln>
                  <a:noFill/>
                </a:ln>
                <a:solidFill>
                  <a:prstClr val="white"/>
                </a:solidFill>
                <a:effectLst/>
                <a:uLnTx/>
                <a:uFillTx/>
                <a:latin typeface="メイリオ" pitchFamily="50" charset="-128"/>
                <a:ea typeface="メイリオ" pitchFamily="50" charset="-128"/>
                <a:cs typeface="メイリオ" pitchFamily="50" charset="-128"/>
              </a:endParaRPr>
            </a:p>
          </p:txBody>
        </p:sp>
        <p:sp>
          <p:nvSpPr>
            <p:cNvPr id="50" name="下矢印 49"/>
            <p:cNvSpPr/>
            <p:nvPr/>
          </p:nvSpPr>
          <p:spPr>
            <a:xfrm>
              <a:off x="5154286" y="4002375"/>
              <a:ext cx="516814" cy="506317"/>
            </a:xfrm>
            <a:prstGeom prst="downArrow">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vert="wordArtVertRtl" rtlCol="0" anchor="ctr"/>
            <a:lstStyle/>
            <a:p>
              <a:pPr marL="0" marR="0" lvl="0" indent="0" algn="r" defTabSz="457200" rtl="0" eaLnBrk="1" fontAlgn="auto" latinLnBrk="0" hangingPunct="1">
                <a:lnSpc>
                  <a:spcPct val="100000"/>
                </a:lnSpc>
                <a:spcBef>
                  <a:spcPts val="0"/>
                </a:spcBef>
                <a:spcAft>
                  <a:spcPts val="0"/>
                </a:spcAft>
                <a:buClrTx/>
                <a:buSzTx/>
                <a:buFontTx/>
                <a:buNone/>
                <a:tabLst/>
                <a:defRPr/>
              </a:pPr>
              <a:endParaRPr kumimoji="0" lang="en-US" altLang="ja-JP" sz="1400" b="0" i="0" u="none" strike="noStrike" kern="1200" cap="none" spc="0" normalizeH="0" baseline="0" noProof="0" dirty="0">
                <a:ln>
                  <a:noFill/>
                </a:ln>
                <a:solidFill>
                  <a:prstClr val="white"/>
                </a:solidFill>
                <a:effectLst/>
                <a:uLnTx/>
                <a:uFillTx/>
                <a:latin typeface="メイリオ" pitchFamily="50" charset="-128"/>
                <a:ea typeface="メイリオ" pitchFamily="50" charset="-128"/>
                <a:cs typeface="メイリオ" pitchFamily="50" charset="-128"/>
              </a:endParaRPr>
            </a:p>
          </p:txBody>
        </p:sp>
        <p:sp>
          <p:nvSpPr>
            <p:cNvPr id="2" name="下矢印 1"/>
            <p:cNvSpPr/>
            <p:nvPr/>
          </p:nvSpPr>
          <p:spPr>
            <a:xfrm>
              <a:off x="1143060" y="3925228"/>
              <a:ext cx="570221" cy="52845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vert="wordArtVertRtl" rtlCol="0" anchor="ctr"/>
            <a:lstStyle/>
            <a:p>
              <a:pPr marL="0" marR="0" lvl="0" indent="0" algn="r" defTabSz="457200" rtl="0" eaLnBrk="1" fontAlgn="auto" latinLnBrk="0" hangingPunct="1">
                <a:lnSpc>
                  <a:spcPct val="100000"/>
                </a:lnSpc>
                <a:spcBef>
                  <a:spcPts val="0"/>
                </a:spcBef>
                <a:spcAft>
                  <a:spcPts val="0"/>
                </a:spcAft>
                <a:buClrTx/>
                <a:buSzTx/>
                <a:buFontTx/>
                <a:buNone/>
                <a:tabLst/>
                <a:defRPr/>
              </a:pPr>
              <a:endParaRPr kumimoji="0" lang="en-US" altLang="ja-JP" sz="1400" b="0" i="0" u="none" strike="noStrike" kern="1200" cap="none" spc="0" normalizeH="0" baseline="0" noProof="0" dirty="0">
                <a:ln>
                  <a:noFill/>
                </a:ln>
                <a:solidFill>
                  <a:prstClr val="white"/>
                </a:solidFill>
                <a:effectLst/>
                <a:uLnTx/>
                <a:uFillTx/>
                <a:latin typeface="メイリオ" pitchFamily="50" charset="-128"/>
                <a:ea typeface="メイリオ" pitchFamily="50" charset="-128"/>
                <a:cs typeface="メイリオ" pitchFamily="50" charset="-128"/>
              </a:endParaRPr>
            </a:p>
          </p:txBody>
        </p:sp>
        <p:sp>
          <p:nvSpPr>
            <p:cNvPr id="42" name="下矢印 41"/>
            <p:cNvSpPr/>
            <p:nvPr/>
          </p:nvSpPr>
          <p:spPr>
            <a:xfrm>
              <a:off x="6202273" y="3951302"/>
              <a:ext cx="516814" cy="476311"/>
            </a:xfrm>
            <a:prstGeom prst="downArrow">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vert="wordArtVertRtl" rtlCol="0" anchor="ctr"/>
            <a:lstStyle/>
            <a:p>
              <a:pPr marL="0" marR="0" lvl="0" indent="0" algn="r" defTabSz="457200" rtl="0" eaLnBrk="1" fontAlgn="auto" latinLnBrk="0" hangingPunct="1">
                <a:lnSpc>
                  <a:spcPct val="100000"/>
                </a:lnSpc>
                <a:spcBef>
                  <a:spcPts val="0"/>
                </a:spcBef>
                <a:spcAft>
                  <a:spcPts val="0"/>
                </a:spcAft>
                <a:buClrTx/>
                <a:buSzTx/>
                <a:buFontTx/>
                <a:buNone/>
                <a:tabLst/>
                <a:defRPr/>
              </a:pPr>
              <a:endParaRPr kumimoji="0" lang="en-US" altLang="ja-JP" sz="1400" b="0" i="0" u="none" strike="noStrike" kern="1200" cap="none" spc="0" normalizeH="0" baseline="0" noProof="0" dirty="0">
                <a:ln>
                  <a:noFill/>
                </a:ln>
                <a:solidFill>
                  <a:prstClr val="white"/>
                </a:solidFill>
                <a:effectLst/>
                <a:uLnTx/>
                <a:uFillTx/>
                <a:latin typeface="メイリオ" pitchFamily="50" charset="-128"/>
                <a:ea typeface="メイリオ" pitchFamily="50" charset="-128"/>
                <a:cs typeface="メイリオ" pitchFamily="50" charset="-128"/>
              </a:endParaRPr>
            </a:p>
          </p:txBody>
        </p:sp>
        <p:sp>
          <p:nvSpPr>
            <p:cNvPr id="81" name="下矢印 80"/>
            <p:cNvSpPr/>
            <p:nvPr/>
          </p:nvSpPr>
          <p:spPr>
            <a:xfrm>
              <a:off x="7039740" y="3953504"/>
              <a:ext cx="516814" cy="476311"/>
            </a:xfrm>
            <a:prstGeom prst="downArrow">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vert="wordArtVertRtl" rtlCol="0" anchor="ctr"/>
            <a:lstStyle/>
            <a:p>
              <a:pPr marL="0" marR="0" lvl="0" indent="0" algn="r" defTabSz="457200" rtl="0" eaLnBrk="1" fontAlgn="auto" latinLnBrk="0" hangingPunct="1">
                <a:lnSpc>
                  <a:spcPct val="100000"/>
                </a:lnSpc>
                <a:spcBef>
                  <a:spcPts val="0"/>
                </a:spcBef>
                <a:spcAft>
                  <a:spcPts val="0"/>
                </a:spcAft>
                <a:buClrTx/>
                <a:buSzTx/>
                <a:buFontTx/>
                <a:buNone/>
                <a:tabLst/>
                <a:defRPr/>
              </a:pPr>
              <a:endParaRPr kumimoji="0" lang="en-US" altLang="ja-JP" sz="1400" b="0" i="0" u="none" strike="noStrike" kern="1200" cap="none" spc="0" normalizeH="0" baseline="0" noProof="0" dirty="0">
                <a:ln>
                  <a:noFill/>
                </a:ln>
                <a:solidFill>
                  <a:prstClr val="white"/>
                </a:solidFill>
                <a:effectLst/>
                <a:uLnTx/>
                <a:uFillTx/>
                <a:latin typeface="メイリオ" pitchFamily="50" charset="-128"/>
                <a:ea typeface="メイリオ" pitchFamily="50" charset="-128"/>
                <a:cs typeface="メイリオ" pitchFamily="50" charset="-128"/>
              </a:endParaRPr>
            </a:p>
          </p:txBody>
        </p:sp>
        <p:sp>
          <p:nvSpPr>
            <p:cNvPr id="21" name="正方形/長方形 20"/>
            <p:cNvSpPr/>
            <p:nvPr/>
          </p:nvSpPr>
          <p:spPr>
            <a:xfrm>
              <a:off x="7068392" y="635388"/>
              <a:ext cx="357643" cy="3335721"/>
            </a:xfrm>
            <a:prstGeom prst="rect">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800" b="0" i="0" u="none" strike="noStrike" kern="1200" cap="none" spc="0" normalizeH="0" baseline="0" noProof="0" dirty="0" smtClean="0">
                  <a:ln>
                    <a:noFill/>
                  </a:ln>
                  <a:solidFill>
                    <a:prstClr val="white"/>
                  </a:solidFill>
                  <a:effectLst/>
                  <a:uLnTx/>
                  <a:uFillTx/>
                  <a:latin typeface="Tw Cen MT" panose="020B0602020104020603"/>
                  <a:ea typeface="メイリオ" panose="020B0604030504040204" pitchFamily="50" charset="-128"/>
                  <a:cs typeface="+mn-cs"/>
                </a:rPr>
                <a:t>相談</a:t>
              </a:r>
              <a:endParaRPr kumimoji="0" lang="en-US" altLang="ja-JP" sz="1800" b="0" i="0" u="none" strike="noStrike" kern="1200" cap="none" spc="0" normalizeH="0" baseline="0" noProof="0" dirty="0" smtClean="0">
                <a:ln>
                  <a:noFill/>
                </a:ln>
                <a:solidFill>
                  <a:prstClr val="white"/>
                </a:solidFill>
                <a:effectLst/>
                <a:uLnTx/>
                <a:uFillTx/>
                <a:latin typeface="Tw Cen MT" panose="020B0602020104020603"/>
                <a:ea typeface="メイリオ" panose="020B0604030504040204"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dirty="0" smtClean="0">
                  <a:solidFill>
                    <a:prstClr val="white"/>
                  </a:solidFill>
                  <a:latin typeface="Tw Cen MT" panose="020B0602020104020603"/>
                  <a:ea typeface="メイリオ" panose="020B0604030504040204" pitchFamily="50" charset="-128"/>
                </a:rPr>
                <a:t>・情報</a:t>
              </a:r>
              <a:endParaRPr kumimoji="0" lang="ja-JP" altLang="en-US" sz="1800" b="0" i="0" u="none" strike="noStrike" kern="1200" cap="none" spc="0" normalizeH="0" baseline="0" noProof="0" dirty="0">
                <a:ln>
                  <a:noFill/>
                </a:ln>
                <a:solidFill>
                  <a:prstClr val="white"/>
                </a:solidFill>
                <a:effectLst/>
                <a:uLnTx/>
                <a:uFillTx/>
                <a:latin typeface="Tw Cen MT" panose="020B0602020104020603"/>
                <a:ea typeface="メイリオ" panose="020B0604030504040204" pitchFamily="50" charset="-128"/>
                <a:cs typeface="+mn-cs"/>
              </a:endParaRPr>
            </a:p>
          </p:txBody>
        </p:sp>
        <p:sp>
          <p:nvSpPr>
            <p:cNvPr id="49" name="正方形/長方形 48"/>
            <p:cNvSpPr/>
            <p:nvPr/>
          </p:nvSpPr>
          <p:spPr>
            <a:xfrm>
              <a:off x="1272403" y="3819579"/>
              <a:ext cx="9355615" cy="332163"/>
            </a:xfrm>
            <a:prstGeom prst="rect">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1200" cap="none" spc="0" normalizeH="0" baseline="0" noProof="0">
                <a:ln>
                  <a:noFill/>
                </a:ln>
                <a:solidFill>
                  <a:prstClr val="white"/>
                </a:solidFill>
                <a:effectLst/>
                <a:uLnTx/>
                <a:uFillTx/>
                <a:latin typeface="Tw Cen MT" panose="020B0602020104020603"/>
                <a:ea typeface="メイリオ" panose="020B0604030504040204" pitchFamily="50" charset="-128"/>
                <a:cs typeface="+mn-cs"/>
              </a:endParaRPr>
            </a:p>
          </p:txBody>
        </p:sp>
        <p:sp>
          <p:nvSpPr>
            <p:cNvPr id="83" name="下矢印 82"/>
            <p:cNvSpPr/>
            <p:nvPr/>
          </p:nvSpPr>
          <p:spPr>
            <a:xfrm>
              <a:off x="2436223" y="3967140"/>
              <a:ext cx="521134" cy="458376"/>
            </a:xfrm>
            <a:prstGeom prst="downArrow">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vert="wordArtVertRtl" rtlCol="0" anchor="ctr"/>
            <a:lstStyle/>
            <a:p>
              <a:pPr marL="0" marR="0" lvl="0" indent="0" algn="r" defTabSz="457200" rtl="0" eaLnBrk="1" fontAlgn="auto" latinLnBrk="0" hangingPunct="1">
                <a:lnSpc>
                  <a:spcPct val="100000"/>
                </a:lnSpc>
                <a:spcBef>
                  <a:spcPts val="0"/>
                </a:spcBef>
                <a:spcAft>
                  <a:spcPts val="0"/>
                </a:spcAft>
                <a:buClrTx/>
                <a:buSzTx/>
                <a:buFontTx/>
                <a:buNone/>
                <a:tabLst/>
                <a:defRPr/>
              </a:pPr>
              <a:endParaRPr kumimoji="0" lang="en-US" altLang="ja-JP" sz="1400" b="0" i="0" u="none" strike="noStrike" kern="1200" cap="none" spc="0" normalizeH="0" baseline="0" noProof="0" dirty="0">
                <a:ln>
                  <a:noFill/>
                </a:ln>
                <a:solidFill>
                  <a:prstClr val="white"/>
                </a:solidFill>
                <a:effectLst/>
                <a:uLnTx/>
                <a:uFillTx/>
                <a:latin typeface="メイリオ" pitchFamily="50" charset="-128"/>
                <a:ea typeface="メイリオ" pitchFamily="50" charset="-128"/>
                <a:cs typeface="メイリオ" pitchFamily="50" charset="-128"/>
              </a:endParaRPr>
            </a:p>
          </p:txBody>
        </p:sp>
      </p:grpSp>
      <p:sp>
        <p:nvSpPr>
          <p:cNvPr id="36" name="左矢印 35"/>
          <p:cNvSpPr/>
          <p:nvPr/>
        </p:nvSpPr>
        <p:spPr>
          <a:xfrm rot="5400000">
            <a:off x="8082326" y="1344323"/>
            <a:ext cx="946109" cy="598220"/>
          </a:xfrm>
          <a:prstGeom prst="leftArrow">
            <a:avLst>
              <a:gd name="adj1" fmla="val 50000"/>
              <a:gd name="adj2" fmla="val 61464"/>
            </a:avLst>
          </a:prstGeom>
        </p:spPr>
        <p:style>
          <a:lnRef idx="2">
            <a:schemeClr val="accent1">
              <a:shade val="50000"/>
            </a:schemeClr>
          </a:lnRef>
          <a:fillRef idx="1">
            <a:schemeClr val="accent1"/>
          </a:fillRef>
          <a:effectRef idx="0">
            <a:schemeClr val="accent1"/>
          </a:effectRef>
          <a:fontRef idx="minor">
            <a:schemeClr val="lt1"/>
          </a:fontRef>
        </p:style>
        <p:txBody>
          <a:bodyPr vert="vert270" rtlCol="0" anchor="ctr" anchorCtr="0"/>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400" b="1" i="0" u="none" strike="noStrike" kern="1200" cap="none" spc="0" normalizeH="0" baseline="0" noProof="0" dirty="0">
                <a:ln>
                  <a:noFill/>
                </a:ln>
                <a:solidFill>
                  <a:prstClr val="white"/>
                </a:solidFill>
                <a:effectLst/>
                <a:uLnTx/>
                <a:uFillTx/>
                <a:latin typeface="メイリオ" pitchFamily="50" charset="-128"/>
                <a:ea typeface="メイリオ" pitchFamily="50" charset="-128"/>
                <a:cs typeface="メイリオ" pitchFamily="50" charset="-128"/>
              </a:rPr>
              <a:t>反映</a:t>
            </a:r>
          </a:p>
        </p:txBody>
      </p:sp>
      <p:sp>
        <p:nvSpPr>
          <p:cNvPr id="61" name="正方形/長方形 60"/>
          <p:cNvSpPr/>
          <p:nvPr/>
        </p:nvSpPr>
        <p:spPr>
          <a:xfrm>
            <a:off x="7444370" y="1962721"/>
            <a:ext cx="2630943" cy="820665"/>
          </a:xfrm>
          <a:prstGeom prst="rect">
            <a:avLst/>
          </a:prstGeom>
          <a:solidFill>
            <a:schemeClr val="bg1"/>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800" b="0" i="0" u="none" strike="noStrike" kern="1200" cap="none" spc="0" normalizeH="0" baseline="0" noProof="0" dirty="0">
                <a:ln>
                  <a:noFill/>
                </a:ln>
                <a:solidFill>
                  <a:prstClr val="black"/>
                </a:solidFill>
                <a:effectLst/>
                <a:uLnTx/>
                <a:uFillTx/>
                <a:latin typeface="メイリオ" pitchFamily="50" charset="-128"/>
                <a:ea typeface="メイリオ" pitchFamily="50" charset="-128"/>
                <a:cs typeface="メイリオ" pitchFamily="50" charset="-128"/>
              </a:rPr>
              <a:t>福祉施策調整会議</a:t>
            </a:r>
            <a:endParaRPr kumimoji="0" lang="en-US" altLang="ja-JP" sz="1800" b="0" i="0" u="none" strike="noStrike" kern="1200" cap="none" spc="0" normalizeH="0" baseline="0" noProof="0" dirty="0">
              <a:ln>
                <a:noFill/>
              </a:ln>
              <a:solidFill>
                <a:prstClr val="black"/>
              </a:solidFill>
              <a:effectLst/>
              <a:uLnTx/>
              <a:uFillTx/>
              <a:latin typeface="メイリオ" pitchFamily="50" charset="-128"/>
              <a:ea typeface="メイリオ" pitchFamily="50" charset="-128"/>
              <a:cs typeface="メイリオ" pitchFamily="50" charset="-128"/>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ja-JP" sz="1400" b="0" i="0" u="none" strike="noStrike" kern="1200" cap="none" spc="0" normalizeH="0" baseline="0" noProof="0" dirty="0">
                <a:ln>
                  <a:noFill/>
                </a:ln>
                <a:solidFill>
                  <a:prstClr val="black"/>
                </a:solidFill>
                <a:effectLst/>
                <a:uLnTx/>
                <a:uFillTx/>
                <a:latin typeface="メイリオ" pitchFamily="50" charset="-128"/>
                <a:ea typeface="メイリオ" pitchFamily="50" charset="-128"/>
                <a:cs typeface="メイリオ" pitchFamily="50" charset="-128"/>
              </a:rPr>
              <a:t>【</a:t>
            </a:r>
            <a:r>
              <a:rPr kumimoji="0" lang="ja-JP" altLang="en-US" sz="1400" b="0" i="0" u="none" strike="noStrike" kern="1200" cap="none" spc="0" normalizeH="0" baseline="0" noProof="0" dirty="0">
                <a:ln>
                  <a:noFill/>
                </a:ln>
                <a:solidFill>
                  <a:prstClr val="black"/>
                </a:solidFill>
                <a:effectLst/>
                <a:uLnTx/>
                <a:uFillTx/>
                <a:latin typeface="メイリオ" pitchFamily="50" charset="-128"/>
                <a:ea typeface="メイリオ" pitchFamily="50" charset="-128"/>
                <a:cs typeface="メイリオ" pitchFamily="50" charset="-128"/>
              </a:rPr>
              <a:t>医療福祉政策課</a:t>
            </a:r>
            <a:r>
              <a:rPr kumimoji="0" lang="en-US" altLang="ja-JP" sz="1400" b="0" i="0" u="none" strike="noStrike" kern="1200" cap="none" spc="0" normalizeH="0" baseline="0" noProof="0" dirty="0">
                <a:ln>
                  <a:noFill/>
                </a:ln>
                <a:solidFill>
                  <a:prstClr val="black"/>
                </a:solidFill>
                <a:effectLst/>
                <a:uLnTx/>
                <a:uFillTx/>
                <a:latin typeface="メイリオ" pitchFamily="50" charset="-128"/>
                <a:ea typeface="メイリオ" pitchFamily="50" charset="-128"/>
                <a:cs typeface="メイリオ" pitchFamily="50" charset="-128"/>
              </a:rPr>
              <a:t>】</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ja-JP" sz="1400" i="0" u="none" strike="noStrike" kern="1200" cap="none" spc="0" normalizeH="0" baseline="0" noProof="0" dirty="0">
                <a:ln>
                  <a:noFill/>
                </a:ln>
                <a:solidFill>
                  <a:srgbClr val="FF0000"/>
                </a:solidFill>
                <a:effectLst/>
                <a:uLnTx/>
                <a:uFillTx/>
                <a:latin typeface="メイリオ" pitchFamily="50" charset="-128"/>
                <a:ea typeface="メイリオ" pitchFamily="50" charset="-128"/>
                <a:cs typeface="メイリオ" pitchFamily="50" charset="-128"/>
              </a:rPr>
              <a:t>※</a:t>
            </a:r>
            <a:r>
              <a:rPr kumimoji="0" lang="ja-JP" altLang="en-US" sz="1400" i="0" u="none" strike="noStrike" kern="1200" cap="none" spc="0" normalizeH="0" baseline="0" noProof="0" dirty="0">
                <a:ln>
                  <a:noFill/>
                </a:ln>
                <a:solidFill>
                  <a:srgbClr val="FF0000"/>
                </a:solidFill>
                <a:effectLst/>
                <a:uLnTx/>
                <a:uFillTx/>
                <a:latin typeface="メイリオ" pitchFamily="50" charset="-128"/>
                <a:ea typeface="メイリオ" pitchFamily="50" charset="-128"/>
                <a:cs typeface="メイリオ" pitchFamily="50" charset="-128"/>
              </a:rPr>
              <a:t>相談支援包括化推進員</a:t>
            </a:r>
            <a:r>
              <a:rPr kumimoji="0" lang="en-US" altLang="ja-JP" sz="1400" i="0" u="none" strike="noStrike" kern="1200" cap="none" spc="0" normalizeH="0" baseline="0" noProof="0" dirty="0">
                <a:ln>
                  <a:noFill/>
                </a:ln>
                <a:solidFill>
                  <a:srgbClr val="FF0000"/>
                </a:solidFill>
                <a:effectLst/>
                <a:uLnTx/>
                <a:uFillTx/>
                <a:latin typeface="メイリオ" pitchFamily="50" charset="-128"/>
                <a:ea typeface="メイリオ" pitchFamily="50" charset="-128"/>
                <a:cs typeface="メイリオ" pitchFamily="50" charset="-128"/>
              </a:rPr>
              <a:t>1</a:t>
            </a:r>
            <a:r>
              <a:rPr kumimoji="0" lang="ja-JP" altLang="en-US" sz="1400" i="0" u="none" strike="noStrike" kern="1200" cap="none" spc="0" normalizeH="0" baseline="0" noProof="0" dirty="0">
                <a:ln>
                  <a:noFill/>
                </a:ln>
                <a:solidFill>
                  <a:srgbClr val="FF0000"/>
                </a:solidFill>
                <a:effectLst/>
                <a:uLnTx/>
                <a:uFillTx/>
                <a:latin typeface="メイリオ" pitchFamily="50" charset="-128"/>
                <a:ea typeface="メイリオ" pitchFamily="50" charset="-128"/>
                <a:cs typeface="メイリオ" pitchFamily="50" charset="-128"/>
              </a:rPr>
              <a:t>名</a:t>
            </a:r>
          </a:p>
        </p:txBody>
      </p:sp>
      <p:sp>
        <p:nvSpPr>
          <p:cNvPr id="41" name="テキスト ボックス 40"/>
          <p:cNvSpPr txBox="1"/>
          <p:nvPr/>
        </p:nvSpPr>
        <p:spPr>
          <a:xfrm>
            <a:off x="5779492" y="4503603"/>
            <a:ext cx="962298" cy="1027652"/>
          </a:xfrm>
          <a:prstGeom prst="rect">
            <a:avLst/>
          </a:prstGeom>
          <a:solidFill>
            <a:schemeClr val="bg1">
              <a:alpha val="85000"/>
            </a:schemeClr>
          </a:solidFill>
          <a:ln>
            <a:solidFill>
              <a:schemeClr val="tx1"/>
            </a:solidFill>
          </a:ln>
        </p:spPr>
        <p:txBody>
          <a:bodyPr wrap="square" rtlCol="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800" b="0" i="0" u="none" strike="noStrike" kern="1200" cap="none" spc="0" normalizeH="0" baseline="0" noProof="0" dirty="0">
                <a:ln>
                  <a:noFill/>
                </a:ln>
                <a:solidFill>
                  <a:prstClr val="black"/>
                </a:solidFill>
                <a:effectLst/>
                <a:uLnTx/>
                <a:uFillTx/>
                <a:latin typeface="メイリオ" pitchFamily="50" charset="-128"/>
                <a:ea typeface="メイリオ" pitchFamily="50" charset="-128"/>
                <a:cs typeface="メイリオ" pitchFamily="50" charset="-128"/>
              </a:rPr>
              <a:t>生活</a:t>
            </a:r>
            <a:endParaRPr kumimoji="0" lang="en-US" altLang="ja-JP" sz="1800" b="0" i="0" u="none" strike="noStrike" kern="1200" cap="none" spc="0" normalizeH="0" baseline="0" noProof="0" dirty="0">
              <a:ln>
                <a:noFill/>
              </a:ln>
              <a:solidFill>
                <a:prstClr val="black"/>
              </a:solidFill>
              <a:effectLst/>
              <a:uLnTx/>
              <a:uFillTx/>
              <a:latin typeface="メイリオ" pitchFamily="50" charset="-128"/>
              <a:ea typeface="メイリオ" pitchFamily="50" charset="-128"/>
              <a:cs typeface="メイリオ" pitchFamily="50" charset="-128"/>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800" b="0" i="0" u="none" strike="noStrike" kern="1200" cap="none" spc="0" normalizeH="0" baseline="0" noProof="0" dirty="0">
                <a:ln>
                  <a:noFill/>
                </a:ln>
                <a:solidFill>
                  <a:prstClr val="black"/>
                </a:solidFill>
                <a:effectLst/>
                <a:uLnTx/>
                <a:uFillTx/>
                <a:latin typeface="メイリオ" pitchFamily="50" charset="-128"/>
                <a:ea typeface="メイリオ" pitchFamily="50" charset="-128"/>
                <a:cs typeface="メイリオ" pitchFamily="50" charset="-128"/>
              </a:rPr>
              <a:t>支援課</a:t>
            </a:r>
          </a:p>
        </p:txBody>
      </p:sp>
      <p:sp>
        <p:nvSpPr>
          <p:cNvPr id="64" name="正方形/長方形 63"/>
          <p:cNvSpPr/>
          <p:nvPr/>
        </p:nvSpPr>
        <p:spPr>
          <a:xfrm>
            <a:off x="4033295" y="1461716"/>
            <a:ext cx="2740409" cy="857859"/>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800" b="0" i="0" u="none" strike="noStrike" kern="1200" cap="none" spc="0" normalizeH="0" baseline="0" noProof="0" dirty="0">
                <a:ln>
                  <a:noFill/>
                </a:ln>
                <a:solidFill>
                  <a:prstClr val="black"/>
                </a:solidFill>
                <a:effectLst/>
                <a:uLnTx/>
                <a:uFillTx/>
                <a:latin typeface="メイリオ" pitchFamily="50" charset="-128"/>
                <a:ea typeface="メイリオ" pitchFamily="50" charset="-128"/>
                <a:cs typeface="メイリオ" pitchFamily="50" charset="-128"/>
              </a:rPr>
              <a:t>自立相談支援機関</a:t>
            </a:r>
            <a:r>
              <a:rPr kumimoji="0" lang="en-US" altLang="ja-JP" sz="1800" b="0" i="0" u="none" strike="noStrike" kern="1200" cap="none" spc="0" normalizeH="0" baseline="0" noProof="0" dirty="0">
                <a:ln>
                  <a:noFill/>
                </a:ln>
                <a:solidFill>
                  <a:prstClr val="black"/>
                </a:solidFill>
                <a:effectLst/>
                <a:uLnTx/>
                <a:uFillTx/>
                <a:latin typeface="メイリオ" pitchFamily="50" charset="-128"/>
                <a:ea typeface="メイリオ" pitchFamily="50" charset="-128"/>
                <a:cs typeface="メイリオ" pitchFamily="50" charset="-128"/>
              </a:rPr>
              <a:t/>
            </a:r>
            <a:br>
              <a:rPr kumimoji="0" lang="en-US" altLang="ja-JP" sz="1800" b="0" i="0" u="none" strike="noStrike" kern="1200" cap="none" spc="0" normalizeH="0" baseline="0" noProof="0" dirty="0">
                <a:ln>
                  <a:noFill/>
                </a:ln>
                <a:solidFill>
                  <a:prstClr val="black"/>
                </a:solidFill>
                <a:effectLst/>
                <a:uLnTx/>
                <a:uFillTx/>
                <a:latin typeface="メイリオ" pitchFamily="50" charset="-128"/>
                <a:ea typeface="メイリオ" pitchFamily="50" charset="-128"/>
                <a:cs typeface="メイリオ" pitchFamily="50" charset="-128"/>
              </a:rPr>
            </a:br>
            <a:r>
              <a:rPr kumimoji="0" lang="ja-JP" altLang="en-US" sz="1400" b="0" i="0" u="none" strike="noStrike" kern="1200" cap="none" spc="0" normalizeH="0" baseline="0" noProof="0" dirty="0">
                <a:ln>
                  <a:noFill/>
                </a:ln>
                <a:solidFill>
                  <a:prstClr val="black"/>
                </a:solidFill>
                <a:effectLst/>
                <a:uLnTx/>
                <a:uFillTx/>
                <a:latin typeface="メイリオ" pitchFamily="50" charset="-128"/>
                <a:ea typeface="メイリオ" pitchFamily="50" charset="-128"/>
                <a:cs typeface="メイリオ" pitchFamily="50" charset="-128"/>
              </a:rPr>
              <a:t>（直営１＋委託１）</a:t>
            </a:r>
            <a:r>
              <a:rPr kumimoji="0" lang="en-US" altLang="ja-JP" sz="1400" b="0" i="0" u="none" strike="noStrike" kern="1200" cap="none" spc="0" normalizeH="0" baseline="0" noProof="0" dirty="0">
                <a:ln>
                  <a:noFill/>
                </a:ln>
                <a:solidFill>
                  <a:prstClr val="black"/>
                </a:solidFill>
                <a:effectLst/>
                <a:uLnTx/>
                <a:uFillTx/>
                <a:latin typeface="メイリオ" pitchFamily="50" charset="-128"/>
                <a:ea typeface="メイリオ" pitchFamily="50" charset="-128"/>
                <a:cs typeface="メイリオ" pitchFamily="50" charset="-128"/>
              </a:rPr>
              <a:t/>
            </a:r>
            <a:br>
              <a:rPr kumimoji="0" lang="en-US" altLang="ja-JP" sz="1400" b="0" i="0" u="none" strike="noStrike" kern="1200" cap="none" spc="0" normalizeH="0" baseline="0" noProof="0" dirty="0">
                <a:ln>
                  <a:noFill/>
                </a:ln>
                <a:solidFill>
                  <a:prstClr val="black"/>
                </a:solidFill>
                <a:effectLst/>
                <a:uLnTx/>
                <a:uFillTx/>
                <a:latin typeface="メイリオ" pitchFamily="50" charset="-128"/>
                <a:ea typeface="メイリオ" pitchFamily="50" charset="-128"/>
                <a:cs typeface="メイリオ" pitchFamily="50" charset="-128"/>
              </a:rPr>
            </a:br>
            <a:r>
              <a:rPr kumimoji="0" lang="en-US" altLang="ja-JP" sz="1400" b="0" i="0" u="none" strike="noStrike" kern="1200" cap="none" spc="0" normalizeH="0" baseline="0" noProof="0" dirty="0">
                <a:ln>
                  <a:noFill/>
                </a:ln>
                <a:solidFill>
                  <a:prstClr val="black"/>
                </a:solidFill>
                <a:effectLst/>
                <a:uLnTx/>
                <a:uFillTx/>
                <a:latin typeface="メイリオ" pitchFamily="50" charset="-128"/>
                <a:ea typeface="メイリオ" pitchFamily="50" charset="-128"/>
                <a:cs typeface="メイリオ" pitchFamily="50" charset="-128"/>
              </a:rPr>
              <a:t>【</a:t>
            </a:r>
            <a:r>
              <a:rPr kumimoji="0" lang="ja-JP" altLang="en-US" sz="1400" b="0" i="0" u="none" strike="noStrike" kern="1200" cap="none" spc="0" normalizeH="0" baseline="0" noProof="0" dirty="0">
                <a:ln>
                  <a:noFill/>
                </a:ln>
                <a:solidFill>
                  <a:prstClr val="black"/>
                </a:solidFill>
                <a:effectLst/>
                <a:uLnTx/>
                <a:uFillTx/>
                <a:latin typeface="メイリオ" pitchFamily="50" charset="-128"/>
                <a:ea typeface="メイリオ" pitchFamily="50" charset="-128"/>
                <a:cs typeface="メイリオ" pitchFamily="50" charset="-128"/>
              </a:rPr>
              <a:t>生活支援課・社協おあいこ</a:t>
            </a:r>
            <a:r>
              <a:rPr kumimoji="0" lang="en-US" altLang="ja-JP" sz="1400" b="0" i="0" u="none" strike="noStrike" kern="1200" cap="none" spc="0" normalizeH="0" baseline="0" noProof="0" dirty="0">
                <a:ln>
                  <a:noFill/>
                </a:ln>
                <a:solidFill>
                  <a:prstClr val="black"/>
                </a:solidFill>
                <a:effectLst/>
                <a:uLnTx/>
                <a:uFillTx/>
                <a:latin typeface="メイリオ" pitchFamily="50" charset="-128"/>
                <a:ea typeface="メイリオ" pitchFamily="50" charset="-128"/>
                <a:cs typeface="メイリオ" pitchFamily="50" charset="-128"/>
              </a:rPr>
              <a:t>】</a:t>
            </a:r>
            <a:endParaRPr kumimoji="0" lang="ja-JP" altLang="en-US" sz="1400" b="0" i="0" u="none" strike="noStrike" kern="1200" cap="none" spc="0" normalizeH="0" baseline="0" noProof="0" dirty="0">
              <a:ln>
                <a:noFill/>
              </a:ln>
              <a:solidFill>
                <a:prstClr val="black"/>
              </a:solidFill>
              <a:effectLst/>
              <a:uLnTx/>
              <a:uFillTx/>
              <a:latin typeface="メイリオ" pitchFamily="50" charset="-128"/>
              <a:ea typeface="メイリオ" pitchFamily="50" charset="-128"/>
              <a:cs typeface="メイリオ" pitchFamily="50" charset="-128"/>
            </a:endParaRPr>
          </a:p>
        </p:txBody>
      </p:sp>
      <p:sp>
        <p:nvSpPr>
          <p:cNvPr id="8" name="楕円 7"/>
          <p:cNvSpPr/>
          <p:nvPr/>
        </p:nvSpPr>
        <p:spPr>
          <a:xfrm>
            <a:off x="9963399" y="1855443"/>
            <a:ext cx="1995543" cy="905316"/>
          </a:xfrm>
          <a:prstGeom prst="ellipse">
            <a:avLst/>
          </a:prstGeom>
          <a:solidFill>
            <a:schemeClr val="bg1"/>
          </a:solidFill>
          <a:ln>
            <a:solidFill>
              <a:srgbClr val="05080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1200" cap="none" spc="0" normalizeH="0" baseline="0" noProof="0">
              <a:ln>
                <a:noFill/>
              </a:ln>
              <a:solidFill>
                <a:prstClr val="white"/>
              </a:solidFill>
              <a:effectLst/>
              <a:uLnTx/>
              <a:uFillTx/>
              <a:latin typeface="Tw Cen MT" panose="020B0602020104020603"/>
              <a:ea typeface="メイリオ" panose="020B0604030504040204" pitchFamily="50" charset="-128"/>
              <a:cs typeface="+mn-cs"/>
            </a:endParaRPr>
          </a:p>
        </p:txBody>
      </p:sp>
      <p:sp>
        <p:nvSpPr>
          <p:cNvPr id="75" name="正方形/長方形 74"/>
          <p:cNvSpPr/>
          <p:nvPr/>
        </p:nvSpPr>
        <p:spPr>
          <a:xfrm>
            <a:off x="2312126" y="2473473"/>
            <a:ext cx="3484322" cy="325667"/>
          </a:xfrm>
          <a:prstGeom prst="rect">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1200" cap="none" spc="0" normalizeH="0" baseline="0" noProof="0">
              <a:ln>
                <a:noFill/>
              </a:ln>
              <a:solidFill>
                <a:prstClr val="white"/>
              </a:solidFill>
              <a:effectLst/>
              <a:uLnTx/>
              <a:uFillTx/>
              <a:latin typeface="Tw Cen MT" panose="020B0602020104020603"/>
              <a:ea typeface="メイリオ" panose="020B0604030504040204" pitchFamily="50" charset="-128"/>
              <a:cs typeface="+mn-cs"/>
            </a:endParaRPr>
          </a:p>
        </p:txBody>
      </p:sp>
      <p:sp>
        <p:nvSpPr>
          <p:cNvPr id="4" name="タイトル 3"/>
          <p:cNvSpPr>
            <a:spLocks noGrp="1"/>
          </p:cNvSpPr>
          <p:nvPr>
            <p:ph type="title" idx="4294967295"/>
          </p:nvPr>
        </p:nvSpPr>
        <p:spPr>
          <a:xfrm>
            <a:off x="-9008" y="-46833"/>
            <a:ext cx="11952288" cy="530225"/>
          </a:xfrm>
        </p:spPr>
        <p:txBody>
          <a:bodyPr>
            <a:noAutofit/>
          </a:bodyPr>
          <a:lstStyle/>
          <a:p>
            <a:pPr algn="ctr"/>
            <a:r>
              <a:rPr lang="ja-JP" altLang="en-US" sz="1200" dirty="0">
                <a:solidFill>
                  <a:srgbClr val="000000"/>
                </a:solidFill>
                <a:latin typeface="メイリオ" panose="020B0604030504040204" pitchFamily="50" charset="-128"/>
              </a:rPr>
              <a:t/>
            </a:r>
            <a:br>
              <a:rPr lang="ja-JP" altLang="en-US" sz="1200" dirty="0">
                <a:solidFill>
                  <a:srgbClr val="000000"/>
                </a:solidFill>
                <a:latin typeface="メイリオ" panose="020B0604030504040204" pitchFamily="50" charset="-128"/>
              </a:rPr>
            </a:br>
            <a:r>
              <a:rPr lang="ja-JP" altLang="en-US" sz="1200" dirty="0" smtClean="0">
                <a:solidFill>
                  <a:srgbClr val="FFFF00"/>
                </a:solidFill>
                <a:latin typeface="+mn-ea"/>
                <a:ea typeface="+mn-ea"/>
              </a:rPr>
              <a:t> </a:t>
            </a:r>
            <a:r>
              <a:rPr lang="ja-JP" altLang="en-US" sz="1800" dirty="0" smtClean="0">
                <a:latin typeface="+mn-ea"/>
                <a:ea typeface="+mn-ea"/>
              </a:rPr>
              <a:t>伊賀市の地域生活課題の把握・包括的支援・課題への対応</a:t>
            </a:r>
            <a:r>
              <a:rPr lang="ja-JP" altLang="en-US" sz="1600" spc="-300" dirty="0">
                <a:latin typeface="メイリオ" pitchFamily="50" charset="-128"/>
                <a:ea typeface="メイリオ" pitchFamily="50" charset="-128"/>
                <a:cs typeface="メイリオ" pitchFamily="50" charset="-128"/>
              </a:rPr>
              <a:t>　</a:t>
            </a:r>
            <a:r>
              <a:rPr lang="ja-JP" altLang="en-US" sz="1200" spc="-300" dirty="0" smtClean="0">
                <a:latin typeface="メイリオ" pitchFamily="50" charset="-128"/>
                <a:ea typeface="メイリオ" pitchFamily="50" charset="-128"/>
                <a:cs typeface="メイリオ" pitchFamily="50" charset="-128"/>
              </a:rPr>
              <a:t>２０２３年度版</a:t>
            </a:r>
            <a:r>
              <a:rPr lang="ja-JP" altLang="en-US" sz="1200" spc="-300" dirty="0">
                <a:latin typeface="メイリオ" pitchFamily="50" charset="-128"/>
                <a:ea typeface="メイリオ" pitchFamily="50" charset="-128"/>
                <a:cs typeface="メイリオ" pitchFamily="50" charset="-128"/>
              </a:rPr>
              <a:t>　</a:t>
            </a:r>
          </a:p>
        </p:txBody>
      </p:sp>
      <p:sp>
        <p:nvSpPr>
          <p:cNvPr id="5" name="円/楕円 4"/>
          <p:cNvSpPr/>
          <p:nvPr/>
        </p:nvSpPr>
        <p:spPr>
          <a:xfrm>
            <a:off x="96982" y="382291"/>
            <a:ext cx="12029155" cy="443773"/>
          </a:xfrm>
          <a:prstGeom prst="ellipse">
            <a:avLst/>
          </a:prstGeom>
          <a:solidFill>
            <a:schemeClr val="bg1">
              <a:alpha val="78000"/>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2000" b="0" i="0" u="none" strike="noStrike" kern="1200" cap="none" spc="0" normalizeH="0" baseline="0" noProof="0" dirty="0">
                <a:ln>
                  <a:noFill/>
                </a:ln>
                <a:solidFill>
                  <a:prstClr val="black"/>
                </a:solidFill>
                <a:effectLst/>
                <a:uLnTx/>
                <a:uFillTx/>
                <a:latin typeface="メイリオ" pitchFamily="50" charset="-128"/>
                <a:ea typeface="メイリオ" pitchFamily="50" charset="-128"/>
                <a:cs typeface="メイリオ" pitchFamily="50" charset="-128"/>
              </a:rPr>
              <a:t>地　　　　域　　　　住　　　　民</a:t>
            </a:r>
          </a:p>
        </p:txBody>
      </p:sp>
      <p:sp>
        <p:nvSpPr>
          <p:cNvPr id="10" name="テキスト ボックス 9"/>
          <p:cNvSpPr txBox="1"/>
          <p:nvPr/>
        </p:nvSpPr>
        <p:spPr>
          <a:xfrm>
            <a:off x="297274" y="2284543"/>
            <a:ext cx="3567161" cy="1415772"/>
          </a:xfrm>
          <a:prstGeom prst="rect">
            <a:avLst/>
          </a:prstGeom>
          <a:solidFill>
            <a:schemeClr val="bg1">
              <a:alpha val="85000"/>
            </a:schemeClr>
          </a:solidFill>
          <a:ln>
            <a:solidFill>
              <a:schemeClr val="accent1">
                <a:shade val="50000"/>
              </a:schemeClr>
            </a:solidFill>
          </a:ln>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dirty="0">
                <a:ln>
                  <a:noFill/>
                </a:ln>
                <a:solidFill>
                  <a:prstClr val="black"/>
                </a:solidFill>
                <a:effectLst/>
                <a:uLnTx/>
                <a:uFillTx/>
                <a:latin typeface="メイリオ" pitchFamily="50" charset="-128"/>
                <a:ea typeface="メイリオ" pitchFamily="50" charset="-128"/>
                <a:cs typeface="メイリオ" pitchFamily="50" charset="-128"/>
              </a:rPr>
              <a:t>・高齢者の総合相談窓口、と共に分野を問わない福祉相談の一次窓口</a:t>
            </a:r>
            <a:r>
              <a:rPr kumimoji="0" lang="en-US" altLang="ja-JP" sz="1200" b="0" i="0" u="none" strike="noStrike" kern="1200" cap="none" spc="0" normalizeH="0" baseline="0" noProof="0" dirty="0">
                <a:ln>
                  <a:noFill/>
                </a:ln>
                <a:solidFill>
                  <a:prstClr val="black"/>
                </a:solidFill>
                <a:effectLst/>
                <a:uLnTx/>
                <a:uFillTx/>
                <a:latin typeface="メイリオ" pitchFamily="50" charset="-128"/>
                <a:ea typeface="メイリオ" pitchFamily="50" charset="-128"/>
                <a:cs typeface="メイリオ" pitchFamily="50" charset="-128"/>
              </a:rPr>
              <a:t/>
            </a:r>
            <a:br>
              <a:rPr kumimoji="0" lang="en-US" altLang="ja-JP" sz="1200" b="0" i="0" u="none" strike="noStrike" kern="1200" cap="none" spc="0" normalizeH="0" baseline="0" noProof="0" dirty="0">
                <a:ln>
                  <a:noFill/>
                </a:ln>
                <a:solidFill>
                  <a:prstClr val="black"/>
                </a:solidFill>
                <a:effectLst/>
                <a:uLnTx/>
                <a:uFillTx/>
                <a:latin typeface="メイリオ" pitchFamily="50" charset="-128"/>
                <a:ea typeface="メイリオ" pitchFamily="50" charset="-128"/>
                <a:cs typeface="メイリオ" pitchFamily="50" charset="-128"/>
              </a:rPr>
            </a:br>
            <a:r>
              <a:rPr kumimoji="0" lang="ja-JP" altLang="en-US" sz="1200" b="0" i="0" u="none" strike="noStrike" kern="1200" cap="none" spc="0" normalizeH="0" baseline="0" noProof="0" dirty="0">
                <a:ln>
                  <a:noFill/>
                </a:ln>
                <a:solidFill>
                  <a:prstClr val="black"/>
                </a:solidFill>
                <a:effectLst/>
                <a:uLnTx/>
                <a:uFillTx/>
                <a:latin typeface="メイリオ" pitchFamily="50" charset="-128"/>
                <a:ea typeface="メイリオ" pitchFamily="50" charset="-128"/>
                <a:cs typeface="メイリオ" pitchFamily="50" charset="-128"/>
              </a:rPr>
              <a:t>・民生委員、社協地域センター、地域福祉コーディネーター、市役所支所に寄せられた相談を一次窓口として集約</a:t>
            </a:r>
            <a:endParaRPr kumimoji="0" lang="en-US" altLang="ja-JP" sz="1200" b="0" i="0" u="none" strike="noStrike" kern="1200" cap="none" spc="0" normalizeH="0" baseline="0" noProof="0" dirty="0">
              <a:ln>
                <a:noFill/>
              </a:ln>
              <a:solidFill>
                <a:prstClr val="black"/>
              </a:solidFill>
              <a:effectLst/>
              <a:uLnTx/>
              <a:uFillTx/>
              <a:latin typeface="メイリオ" pitchFamily="50" charset="-128"/>
              <a:ea typeface="メイリオ" pitchFamily="50" charset="-128"/>
              <a:cs typeface="メイリオ"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dirty="0">
                <a:ln>
                  <a:noFill/>
                </a:ln>
                <a:solidFill>
                  <a:prstClr val="black"/>
                </a:solidFill>
                <a:effectLst/>
                <a:uLnTx/>
                <a:uFillTx/>
                <a:latin typeface="メイリオ" pitchFamily="50" charset="-128"/>
                <a:ea typeface="メイリオ" pitchFamily="50" charset="-128"/>
                <a:cs typeface="メイリオ" pitchFamily="50" charset="-128"/>
              </a:rPr>
              <a:t>・保健・福祉・介護の専門</a:t>
            </a:r>
            <a:r>
              <a:rPr kumimoji="0" lang="ja-JP" altLang="en-US" sz="1200" b="0" i="0" u="none" strike="noStrike" kern="1200" cap="none" spc="0" normalizeH="0" baseline="0" noProof="0" dirty="0" smtClean="0">
                <a:ln>
                  <a:noFill/>
                </a:ln>
                <a:solidFill>
                  <a:prstClr val="black"/>
                </a:solidFill>
                <a:effectLst/>
                <a:uLnTx/>
                <a:uFillTx/>
                <a:latin typeface="メイリオ" pitchFamily="50" charset="-128"/>
                <a:ea typeface="メイリオ" pitchFamily="50" charset="-128"/>
                <a:cs typeface="メイリオ" pitchFamily="50" charset="-128"/>
              </a:rPr>
              <a:t>職チーム</a:t>
            </a:r>
            <a:endParaRPr kumimoji="0" lang="en-US" altLang="ja-JP" sz="1200" b="0" i="0" u="none" strike="noStrike" kern="1200" cap="none" spc="0" normalizeH="0" baseline="0" noProof="0" dirty="0">
              <a:ln>
                <a:noFill/>
              </a:ln>
              <a:solidFill>
                <a:prstClr val="black"/>
              </a:solidFill>
              <a:effectLst/>
              <a:uLnTx/>
              <a:uFillTx/>
              <a:latin typeface="メイリオ" pitchFamily="50" charset="-128"/>
              <a:ea typeface="メイリオ" pitchFamily="50" charset="-128"/>
              <a:cs typeface="メイリオ"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400" i="0" u="none" strike="noStrike" kern="1200" cap="none" spc="0" normalizeH="0" baseline="0" noProof="0" dirty="0" smtClean="0">
                <a:ln>
                  <a:noFill/>
                </a:ln>
                <a:solidFill>
                  <a:srgbClr val="FF0000"/>
                </a:solidFill>
                <a:effectLst/>
                <a:uLnTx/>
                <a:uFillTx/>
                <a:latin typeface="メイリオ" pitchFamily="50" charset="-128"/>
                <a:ea typeface="メイリオ" pitchFamily="50" charset="-128"/>
                <a:cs typeface="メイリオ" pitchFamily="50" charset="-128"/>
              </a:rPr>
              <a:t>相談</a:t>
            </a:r>
            <a:r>
              <a:rPr kumimoji="0" lang="ja-JP" altLang="en-US" sz="1400" i="0" u="none" strike="noStrike" kern="1200" cap="none" spc="0" normalizeH="0" baseline="0" noProof="0" dirty="0">
                <a:ln>
                  <a:noFill/>
                </a:ln>
                <a:solidFill>
                  <a:srgbClr val="FF0000"/>
                </a:solidFill>
                <a:effectLst/>
                <a:uLnTx/>
                <a:uFillTx/>
                <a:latin typeface="メイリオ" pitchFamily="50" charset="-128"/>
                <a:ea typeface="メイリオ" pitchFamily="50" charset="-128"/>
                <a:cs typeface="メイリオ" pitchFamily="50" charset="-128"/>
              </a:rPr>
              <a:t>支援包括化</a:t>
            </a:r>
            <a:r>
              <a:rPr kumimoji="0" lang="ja-JP" altLang="en-US" sz="1400" i="0" u="none" strike="noStrike" kern="1200" cap="none" spc="0" normalizeH="0" baseline="0" noProof="0" dirty="0" smtClean="0">
                <a:ln>
                  <a:noFill/>
                </a:ln>
                <a:solidFill>
                  <a:srgbClr val="FF0000"/>
                </a:solidFill>
                <a:effectLst/>
                <a:uLnTx/>
                <a:uFillTx/>
                <a:latin typeface="メイリオ" pitchFamily="50" charset="-128"/>
                <a:ea typeface="メイリオ" pitchFamily="50" charset="-128"/>
                <a:cs typeface="メイリオ" pitchFamily="50" charset="-128"/>
              </a:rPr>
              <a:t>推進員２名</a:t>
            </a:r>
            <a:r>
              <a:rPr kumimoji="0" lang="ja-JP" altLang="en-US" sz="1200" b="0" i="0" u="none" strike="noStrike" kern="1200" cap="none" spc="0" normalizeH="0" baseline="0" noProof="0" dirty="0" smtClean="0">
                <a:ln>
                  <a:noFill/>
                </a:ln>
                <a:solidFill>
                  <a:prstClr val="black"/>
                </a:solidFill>
                <a:effectLst/>
                <a:uLnTx/>
                <a:uFillTx/>
                <a:latin typeface="メイリオ" pitchFamily="50" charset="-128"/>
                <a:ea typeface="メイリオ" pitchFamily="50" charset="-128"/>
                <a:cs typeface="メイリオ" pitchFamily="50" charset="-128"/>
              </a:rPr>
              <a:t>（</a:t>
            </a:r>
            <a:r>
              <a:rPr kumimoji="0" lang="ja-JP" altLang="en-US" sz="1200" b="0" i="0" u="none" strike="noStrike" kern="1200" cap="none" spc="0" normalizeH="0" baseline="0" noProof="0" dirty="0">
                <a:ln>
                  <a:noFill/>
                </a:ln>
                <a:solidFill>
                  <a:prstClr val="black"/>
                </a:solidFill>
                <a:effectLst/>
                <a:uLnTx/>
                <a:uFillTx/>
                <a:latin typeface="メイリオ" pitchFamily="50" charset="-128"/>
                <a:ea typeface="メイリオ" pitchFamily="50" charset="-128"/>
                <a:cs typeface="メイリオ" pitchFamily="50" charset="-128"/>
              </a:rPr>
              <a:t>相談</a:t>
            </a:r>
            <a:r>
              <a:rPr kumimoji="0" lang="ja-JP" altLang="en-US" sz="1200" b="0" i="0" u="none" strike="noStrike" kern="1200" cap="none" spc="0" normalizeH="0" baseline="0" noProof="0" dirty="0" smtClean="0">
                <a:ln>
                  <a:noFill/>
                </a:ln>
                <a:solidFill>
                  <a:prstClr val="black"/>
                </a:solidFill>
                <a:effectLst/>
                <a:uLnTx/>
                <a:uFillTx/>
                <a:latin typeface="メイリオ" pitchFamily="50" charset="-128"/>
                <a:ea typeface="メイリオ" pitchFamily="50" charset="-128"/>
                <a:cs typeface="メイリオ" pitchFamily="50" charset="-128"/>
              </a:rPr>
              <a:t>支援室</a:t>
            </a:r>
            <a:r>
              <a:rPr kumimoji="0" lang="ja-JP" altLang="en-US" sz="1200" b="0" i="0" u="none" strike="noStrike" kern="1200" cap="none" spc="0" normalizeH="0" baseline="0" noProof="0" dirty="0">
                <a:ln>
                  <a:noFill/>
                </a:ln>
                <a:solidFill>
                  <a:prstClr val="black"/>
                </a:solidFill>
                <a:effectLst/>
                <a:uLnTx/>
                <a:uFillTx/>
                <a:latin typeface="メイリオ" pitchFamily="50" charset="-128"/>
                <a:ea typeface="メイリオ" pitchFamily="50" charset="-128"/>
                <a:cs typeface="メイリオ" pitchFamily="50" charset="-128"/>
              </a:rPr>
              <a:t>）</a:t>
            </a:r>
          </a:p>
        </p:txBody>
      </p:sp>
      <p:sp>
        <p:nvSpPr>
          <p:cNvPr id="35" name="左矢印 34"/>
          <p:cNvSpPr/>
          <p:nvPr/>
        </p:nvSpPr>
        <p:spPr>
          <a:xfrm>
            <a:off x="9996079" y="2709483"/>
            <a:ext cx="949428" cy="61255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vert="horz" rtlCol="0" anchor="ctr" anchorCtr="0"/>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000" b="1" i="0" u="none" strike="noStrike" kern="1200" cap="none" spc="0" normalizeH="0" baseline="0" noProof="0" dirty="0">
                <a:ln>
                  <a:noFill/>
                </a:ln>
                <a:solidFill>
                  <a:prstClr val="white"/>
                </a:solidFill>
                <a:effectLst/>
                <a:uLnTx/>
                <a:uFillTx/>
                <a:latin typeface="メイリオ" pitchFamily="50" charset="-128"/>
                <a:ea typeface="メイリオ" pitchFamily="50" charset="-128"/>
                <a:cs typeface="メイリオ" pitchFamily="50" charset="-128"/>
              </a:rPr>
              <a:t>助言</a:t>
            </a:r>
          </a:p>
        </p:txBody>
      </p:sp>
      <p:sp>
        <p:nvSpPr>
          <p:cNvPr id="38" name="テキスト ボックス 37"/>
          <p:cNvSpPr txBox="1"/>
          <p:nvPr/>
        </p:nvSpPr>
        <p:spPr>
          <a:xfrm>
            <a:off x="520927" y="4513694"/>
            <a:ext cx="1039838" cy="992507"/>
          </a:xfrm>
          <a:prstGeom prst="rect">
            <a:avLst/>
          </a:prstGeom>
          <a:solidFill>
            <a:schemeClr val="bg1">
              <a:alpha val="85000"/>
            </a:schemeClr>
          </a:solidFill>
          <a:ln>
            <a:solidFill>
              <a:schemeClr val="tx1"/>
            </a:solidFill>
          </a:ln>
        </p:spPr>
        <p:txBody>
          <a:bodyPr wrap="square" rtlCol="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600" b="0" i="0" u="none" strike="noStrike" kern="1200" cap="none" spc="0" normalizeH="0" baseline="0" noProof="0" dirty="0">
                <a:ln>
                  <a:noFill/>
                </a:ln>
                <a:solidFill>
                  <a:prstClr val="black"/>
                </a:solidFill>
                <a:effectLst/>
                <a:uLnTx/>
                <a:uFillTx/>
                <a:latin typeface="メイリオ" pitchFamily="50" charset="-128"/>
                <a:ea typeface="メイリオ" pitchFamily="50" charset="-128"/>
                <a:cs typeface="メイリオ" pitchFamily="50" charset="-128"/>
              </a:rPr>
              <a:t>介護高齢福祉課</a:t>
            </a:r>
            <a:endParaRPr kumimoji="0" lang="ja-JP" altLang="en-US" sz="1400" b="0" i="0" u="none" strike="noStrike" kern="1200" cap="none" spc="0" normalizeH="0" baseline="0" noProof="0" dirty="0">
              <a:ln>
                <a:noFill/>
              </a:ln>
              <a:solidFill>
                <a:prstClr val="black"/>
              </a:solidFill>
              <a:effectLst/>
              <a:uLnTx/>
              <a:uFillTx/>
              <a:latin typeface="メイリオ" pitchFamily="50" charset="-128"/>
              <a:ea typeface="メイリオ" pitchFamily="50" charset="-128"/>
              <a:cs typeface="メイリオ" pitchFamily="50" charset="-128"/>
            </a:endParaRPr>
          </a:p>
        </p:txBody>
      </p:sp>
      <p:sp>
        <p:nvSpPr>
          <p:cNvPr id="53" name="正方形/長方形 52"/>
          <p:cNvSpPr/>
          <p:nvPr/>
        </p:nvSpPr>
        <p:spPr>
          <a:xfrm>
            <a:off x="10782079" y="2757800"/>
            <a:ext cx="1344058" cy="612550"/>
          </a:xfrm>
          <a:prstGeom prst="rect">
            <a:avLst/>
          </a:prstGeom>
          <a:solidFill>
            <a:schemeClr val="bg1"/>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400" b="0" i="0" u="none" strike="noStrike" kern="1200" cap="none" spc="0" normalizeH="0" baseline="0" noProof="0" dirty="0">
                <a:ln>
                  <a:noFill/>
                </a:ln>
                <a:solidFill>
                  <a:prstClr val="black"/>
                </a:solidFill>
                <a:effectLst/>
                <a:uLnTx/>
                <a:uFillTx/>
                <a:latin typeface="メイリオ" pitchFamily="50" charset="-128"/>
                <a:ea typeface="メイリオ" pitchFamily="50" charset="-128"/>
                <a:cs typeface="メイリオ" pitchFamily="50" charset="-128"/>
              </a:rPr>
              <a:t>地域福祉</a:t>
            </a:r>
            <a:endParaRPr kumimoji="0" lang="en-US" altLang="ja-JP" sz="1400" b="0" i="0" u="none" strike="noStrike" kern="1200" cap="none" spc="0" normalizeH="0" baseline="0" noProof="0" dirty="0">
              <a:ln>
                <a:noFill/>
              </a:ln>
              <a:solidFill>
                <a:prstClr val="black"/>
              </a:solidFill>
              <a:effectLst/>
              <a:uLnTx/>
              <a:uFillTx/>
              <a:latin typeface="メイリオ" pitchFamily="50" charset="-128"/>
              <a:ea typeface="メイリオ" pitchFamily="50" charset="-128"/>
              <a:cs typeface="メイリオ"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400" b="0" i="0" u="none" strike="noStrike" kern="1200" cap="none" spc="0" normalizeH="0" baseline="0" noProof="0" dirty="0">
                <a:ln>
                  <a:noFill/>
                </a:ln>
                <a:solidFill>
                  <a:prstClr val="black"/>
                </a:solidFill>
                <a:effectLst/>
                <a:uLnTx/>
                <a:uFillTx/>
                <a:latin typeface="メイリオ" pitchFamily="50" charset="-128"/>
                <a:ea typeface="メイリオ" pitchFamily="50" charset="-128"/>
                <a:cs typeface="メイリオ" pitchFamily="50" charset="-128"/>
              </a:rPr>
              <a:t>アドバイザー</a:t>
            </a:r>
          </a:p>
        </p:txBody>
      </p:sp>
      <p:sp>
        <p:nvSpPr>
          <p:cNvPr id="60" name="テキスト ボックス 59"/>
          <p:cNvSpPr txBox="1"/>
          <p:nvPr/>
        </p:nvSpPr>
        <p:spPr>
          <a:xfrm>
            <a:off x="7432247" y="2762451"/>
            <a:ext cx="2640954" cy="1028628"/>
          </a:xfrm>
          <a:prstGeom prst="rect">
            <a:avLst/>
          </a:prstGeom>
          <a:solidFill>
            <a:schemeClr val="bg1">
              <a:alpha val="85000"/>
            </a:schemeClr>
          </a:solidFill>
          <a:ln>
            <a:solidFill>
              <a:schemeClr val="tx1"/>
            </a:solidFill>
          </a:ln>
        </p:spPr>
        <p:txBody>
          <a:bodyPr wrap="square" rtlCol="0" anchor="ctr"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dirty="0" smtClean="0">
                <a:ln>
                  <a:noFill/>
                </a:ln>
                <a:solidFill>
                  <a:prstClr val="black"/>
                </a:solidFill>
                <a:effectLst/>
                <a:uLnTx/>
                <a:uFillTx/>
                <a:latin typeface="メイリオ" pitchFamily="50" charset="-128"/>
                <a:ea typeface="メイリオ" pitchFamily="50" charset="-128"/>
                <a:cs typeface="メイリオ" pitchFamily="50" charset="-128"/>
              </a:rPr>
              <a:t>・地域</a:t>
            </a:r>
            <a:r>
              <a:rPr kumimoji="0" lang="ja-JP" altLang="en-US" sz="1200" b="0" i="0" u="none" strike="noStrike" kern="1200" cap="none" spc="0" normalizeH="0" baseline="0" noProof="0" dirty="0">
                <a:ln>
                  <a:noFill/>
                </a:ln>
                <a:solidFill>
                  <a:prstClr val="black"/>
                </a:solidFill>
                <a:effectLst/>
                <a:uLnTx/>
                <a:uFillTx/>
                <a:latin typeface="メイリオ" pitchFamily="50" charset="-128"/>
                <a:ea typeface="メイリオ" pitchFamily="50" charset="-128"/>
                <a:cs typeface="メイリオ" pitchFamily="50" charset="-128"/>
              </a:rPr>
              <a:t>ケア会議で抽出した地域課題を施策に</a:t>
            </a:r>
            <a:r>
              <a:rPr kumimoji="0" lang="ja-JP" altLang="en-US" sz="1200" b="0" i="0" u="none" strike="noStrike" kern="1200" cap="none" spc="0" normalizeH="0" baseline="0" noProof="0" dirty="0" smtClean="0">
                <a:ln>
                  <a:noFill/>
                </a:ln>
                <a:solidFill>
                  <a:prstClr val="black"/>
                </a:solidFill>
                <a:effectLst/>
                <a:uLnTx/>
                <a:uFillTx/>
                <a:latin typeface="メイリオ" pitchFamily="50" charset="-128"/>
                <a:ea typeface="メイリオ" pitchFamily="50" charset="-128"/>
                <a:cs typeface="メイリオ" pitchFamily="50" charset="-128"/>
              </a:rPr>
              <a:t>反映。</a:t>
            </a:r>
            <a:endParaRPr kumimoji="0" lang="en-US" altLang="ja-JP" sz="1200" b="0" i="0" u="none" strike="noStrike" kern="1200" cap="none" spc="0" normalizeH="0" baseline="0" noProof="0" dirty="0">
              <a:ln>
                <a:noFill/>
              </a:ln>
              <a:solidFill>
                <a:prstClr val="black"/>
              </a:solidFill>
              <a:effectLst/>
              <a:uLnTx/>
              <a:uFillTx/>
              <a:latin typeface="メイリオ" pitchFamily="50" charset="-128"/>
              <a:ea typeface="メイリオ" pitchFamily="50" charset="-128"/>
              <a:cs typeface="メイリオ"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dirty="0">
                <a:ln>
                  <a:noFill/>
                </a:ln>
                <a:solidFill>
                  <a:prstClr val="black"/>
                </a:solidFill>
                <a:effectLst/>
                <a:uLnTx/>
                <a:uFillTx/>
                <a:latin typeface="メイリオ" pitchFamily="50" charset="-128"/>
                <a:ea typeface="メイリオ" pitchFamily="50" charset="-128"/>
                <a:cs typeface="メイリオ" pitchFamily="50" charset="-128"/>
              </a:rPr>
              <a:t>・相談支援包括化推進員、地域福祉コーディネーターも参加</a:t>
            </a:r>
          </a:p>
        </p:txBody>
      </p:sp>
      <p:sp>
        <p:nvSpPr>
          <p:cNvPr id="62" name="正方形/長方形 61"/>
          <p:cNvSpPr/>
          <p:nvPr/>
        </p:nvSpPr>
        <p:spPr>
          <a:xfrm>
            <a:off x="7572191" y="765640"/>
            <a:ext cx="4554999" cy="561406"/>
          </a:xfrm>
          <a:prstGeom prst="rect">
            <a:avLst/>
          </a:prstGeom>
          <a:solidFill>
            <a:schemeClr val="bg1">
              <a:alpha val="71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600" b="0" i="0" u="none" strike="noStrike" kern="1200" cap="none" spc="0" normalizeH="0" baseline="0" noProof="0" dirty="0">
                <a:ln>
                  <a:noFill/>
                </a:ln>
                <a:solidFill>
                  <a:prstClr val="black"/>
                </a:solidFill>
                <a:effectLst/>
                <a:uLnTx/>
                <a:uFillTx/>
                <a:latin typeface="メイリオ" pitchFamily="50" charset="-128"/>
                <a:ea typeface="メイリオ" pitchFamily="50" charset="-128"/>
                <a:cs typeface="メイリオ" pitchFamily="50" charset="-128"/>
              </a:rPr>
              <a:t>地域福祉計画推進委員会</a:t>
            </a:r>
            <a:r>
              <a:rPr kumimoji="0" lang="ja-JP" altLang="en-US" sz="1200" b="0" i="0" u="none" strike="noStrike" kern="1200" cap="none" spc="0" normalizeH="0" baseline="0" noProof="0" dirty="0">
                <a:ln>
                  <a:noFill/>
                </a:ln>
                <a:solidFill>
                  <a:prstClr val="black"/>
                </a:solidFill>
                <a:effectLst/>
                <a:uLnTx/>
                <a:uFillTx/>
                <a:latin typeface="メイリオ" pitchFamily="50" charset="-128"/>
                <a:ea typeface="メイリオ" pitchFamily="50" charset="-128"/>
                <a:cs typeface="メイリオ" pitchFamily="50" charset="-128"/>
              </a:rPr>
              <a:t>で地域課題を施策に反映</a:t>
            </a:r>
          </a:p>
        </p:txBody>
      </p:sp>
      <p:sp>
        <p:nvSpPr>
          <p:cNvPr id="18" name="テキスト ボックス 17"/>
          <p:cNvSpPr txBox="1"/>
          <p:nvPr/>
        </p:nvSpPr>
        <p:spPr>
          <a:xfrm>
            <a:off x="373536" y="5421470"/>
            <a:ext cx="11618711" cy="1281836"/>
          </a:xfrm>
          <a:prstGeom prst="rect">
            <a:avLst/>
          </a:prstGeom>
          <a:solidFill>
            <a:schemeClr val="bg1">
              <a:alpha val="85000"/>
            </a:schemeClr>
          </a:solidFill>
          <a:ln>
            <a:solidFill>
              <a:schemeClr val="tx1"/>
            </a:solidFill>
          </a:ln>
        </p:spPr>
        <p:txBody>
          <a:bodyPr wrap="square" rtlCol="0" anchor="ctr"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400" b="0" i="0" u="none" strike="noStrike" kern="1200" cap="none" spc="0" normalizeH="0" baseline="0" noProof="0" dirty="0">
                <a:ln>
                  <a:noFill/>
                </a:ln>
                <a:solidFill>
                  <a:prstClr val="black"/>
                </a:solidFill>
                <a:effectLst/>
                <a:uLnTx/>
                <a:uFillTx/>
                <a:latin typeface="メイリオ" pitchFamily="50" charset="-128"/>
                <a:ea typeface="メイリオ" pitchFamily="50" charset="-128"/>
                <a:cs typeface="メイリオ" pitchFamily="50" charset="-128"/>
              </a:rPr>
              <a:t>・「地域生活課題の解決」が会議の目的　「個別会議」「運営会議」「担当者会議」「相談事案調整会議」を開催。</a:t>
            </a:r>
            <a:endParaRPr kumimoji="0" lang="en-US" altLang="ja-JP" sz="1400" b="0" i="0" u="none" strike="noStrike" kern="1200" cap="none" spc="0" normalizeH="0" baseline="0" noProof="0" dirty="0">
              <a:ln>
                <a:noFill/>
              </a:ln>
              <a:solidFill>
                <a:prstClr val="black"/>
              </a:solidFill>
              <a:effectLst/>
              <a:uLnTx/>
              <a:uFillTx/>
              <a:latin typeface="メイリオ" pitchFamily="50" charset="-128"/>
              <a:ea typeface="メイリオ" pitchFamily="50" charset="-128"/>
              <a:cs typeface="メイリオ"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400" b="0" i="0" u="none" strike="noStrike" kern="1200" cap="none" spc="0" normalizeH="0" baseline="0" noProof="0" dirty="0">
                <a:ln>
                  <a:noFill/>
                </a:ln>
                <a:solidFill>
                  <a:prstClr val="black"/>
                </a:solidFill>
                <a:effectLst/>
                <a:uLnTx/>
                <a:uFillTx/>
                <a:latin typeface="メイリオ" pitchFamily="50" charset="-128"/>
                <a:ea typeface="メイリオ" pitchFamily="50" charset="-128"/>
                <a:cs typeface="メイリオ" pitchFamily="50" charset="-128"/>
              </a:rPr>
              <a:t>・福祉部局・社協の職員だけではなく、必要に応じて、本人、家族、地域住民、税や教育の部局、地域の関係機関も参加</a:t>
            </a:r>
            <a:endParaRPr kumimoji="0" lang="en-US" altLang="ja-JP" sz="1400" b="0" i="0" u="none" strike="noStrike" kern="1200" cap="none" spc="0" normalizeH="0" baseline="0" noProof="0" dirty="0">
              <a:ln>
                <a:noFill/>
              </a:ln>
              <a:solidFill>
                <a:prstClr val="black"/>
              </a:solidFill>
              <a:effectLst/>
              <a:uLnTx/>
              <a:uFillTx/>
              <a:latin typeface="メイリオ" pitchFamily="50" charset="-128"/>
              <a:ea typeface="メイリオ" pitchFamily="50" charset="-128"/>
              <a:cs typeface="メイリオ"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400" b="0" i="0" u="none" strike="noStrike" kern="1200" cap="none" spc="0" normalizeH="0" baseline="0" noProof="0" dirty="0">
                <a:ln>
                  <a:noFill/>
                </a:ln>
                <a:solidFill>
                  <a:prstClr val="black"/>
                </a:solidFill>
                <a:effectLst/>
                <a:uLnTx/>
                <a:uFillTx/>
                <a:latin typeface="メイリオ" pitchFamily="50" charset="-128"/>
                <a:ea typeface="メイリオ" pitchFamily="50" charset="-128"/>
                <a:cs typeface="メイリオ" pitchFamily="50" charset="-128"/>
              </a:rPr>
              <a:t>・社会福祉法</a:t>
            </a:r>
            <a:r>
              <a:rPr kumimoji="0" lang="ja-JP" altLang="en-US" sz="1400" b="0" i="0" u="none" strike="noStrike" kern="1200" cap="none" spc="0" normalizeH="0" baseline="0" noProof="0" dirty="0" smtClean="0">
                <a:ln>
                  <a:noFill/>
                </a:ln>
                <a:solidFill>
                  <a:prstClr val="black"/>
                </a:solidFill>
                <a:effectLst/>
                <a:uLnTx/>
                <a:uFillTx/>
                <a:latin typeface="メイリオ" pitchFamily="50" charset="-128"/>
                <a:ea typeface="メイリオ" pitchFamily="50" charset="-128"/>
                <a:cs typeface="メイリオ" pitchFamily="50" charset="-128"/>
              </a:rPr>
              <a:t>「支援会議</a:t>
            </a:r>
            <a:r>
              <a:rPr kumimoji="0" lang="ja-JP" altLang="en-US" sz="1400" b="0" i="0" u="none" strike="noStrike" kern="1200" cap="none" spc="0" normalizeH="0" baseline="0" noProof="0" dirty="0">
                <a:ln>
                  <a:noFill/>
                </a:ln>
                <a:solidFill>
                  <a:prstClr val="black"/>
                </a:solidFill>
                <a:effectLst/>
                <a:uLnTx/>
                <a:uFillTx/>
                <a:latin typeface="メイリオ" pitchFamily="50" charset="-128"/>
                <a:ea typeface="メイリオ" pitchFamily="50" charset="-128"/>
                <a:cs typeface="メイリオ" pitchFamily="50" charset="-128"/>
              </a:rPr>
              <a:t>」介護保険法「地域ケア会議」生活困窮者自立支援法「支援会議」に位置づけ</a:t>
            </a:r>
            <a:endParaRPr kumimoji="0" lang="ja-JP" altLang="en-US" sz="800" b="1" i="0" u="none" strike="noStrike" kern="1200" cap="none" spc="0" normalizeH="0" baseline="0" noProof="0" dirty="0">
              <a:ln>
                <a:noFill/>
              </a:ln>
              <a:solidFill>
                <a:prstClr val="black"/>
              </a:solidFill>
              <a:effectLst/>
              <a:uLnTx/>
              <a:uFillTx/>
              <a:latin typeface="メイリオ" pitchFamily="50" charset="-128"/>
              <a:ea typeface="メイリオ" pitchFamily="50" charset="-128"/>
              <a:cs typeface="メイリオ" pitchFamily="50" charset="-128"/>
            </a:endParaRPr>
          </a:p>
        </p:txBody>
      </p:sp>
      <p:sp>
        <p:nvSpPr>
          <p:cNvPr id="76" name="正方形/長方形 75"/>
          <p:cNvSpPr/>
          <p:nvPr/>
        </p:nvSpPr>
        <p:spPr>
          <a:xfrm>
            <a:off x="362972" y="717881"/>
            <a:ext cx="6346809" cy="666028"/>
          </a:xfrm>
          <a:prstGeom prst="rect">
            <a:avLst/>
          </a:prstGeom>
          <a:solidFill>
            <a:schemeClr val="bg1">
              <a:alpha val="57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dirty="0" smtClean="0">
                <a:ln>
                  <a:noFill/>
                </a:ln>
                <a:solidFill>
                  <a:prstClr val="black"/>
                </a:solidFill>
                <a:effectLst/>
                <a:uLnTx/>
                <a:uFillTx/>
                <a:latin typeface="メイリオ" pitchFamily="50" charset="-128"/>
                <a:ea typeface="メイリオ" pitchFamily="50" charset="-128"/>
                <a:cs typeface="メイリオ" pitchFamily="50" charset="-128"/>
              </a:rPr>
              <a:t>民生委員・児童委員による地域での活動</a:t>
            </a:r>
            <a:endParaRPr kumimoji="0" lang="en-US" altLang="ja-JP" sz="1200" b="0" i="0" u="none" strike="noStrike" kern="1200" cap="none" spc="0" normalizeH="0" baseline="0" noProof="0" dirty="0" smtClean="0">
              <a:ln>
                <a:noFill/>
              </a:ln>
              <a:solidFill>
                <a:prstClr val="black"/>
              </a:solidFill>
              <a:effectLst/>
              <a:uLnTx/>
              <a:uFillTx/>
              <a:latin typeface="メイリオ" pitchFamily="50" charset="-128"/>
              <a:ea typeface="メイリオ" pitchFamily="50" charset="-128"/>
              <a:cs typeface="メイリオ" pitchFamily="50" charset="-128"/>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ja-JP" sz="1200" b="0" i="0" u="none" strike="noStrike" kern="1200" cap="none" spc="0" normalizeH="0" baseline="0" noProof="0" dirty="0" smtClean="0">
                <a:ln>
                  <a:noFill/>
                </a:ln>
                <a:solidFill>
                  <a:prstClr val="black"/>
                </a:solidFill>
                <a:effectLst/>
                <a:uLnTx/>
                <a:uFillTx/>
                <a:latin typeface="メイリオ" pitchFamily="50" charset="-128"/>
                <a:ea typeface="メイリオ" pitchFamily="50" charset="-128"/>
                <a:cs typeface="メイリオ" pitchFamily="50" charset="-128"/>
              </a:rPr>
              <a:t>13</a:t>
            </a:r>
            <a:r>
              <a:rPr kumimoji="0" lang="ja-JP" altLang="en-US" sz="1200" b="0" i="0" u="none" strike="noStrike" kern="1200" cap="none" spc="0" normalizeH="0" baseline="0" noProof="0" dirty="0" smtClean="0">
                <a:ln>
                  <a:noFill/>
                </a:ln>
                <a:solidFill>
                  <a:prstClr val="black"/>
                </a:solidFill>
                <a:effectLst/>
                <a:uLnTx/>
                <a:uFillTx/>
                <a:latin typeface="メイリオ" pitchFamily="50" charset="-128"/>
                <a:ea typeface="メイリオ" pitchFamily="50" charset="-128"/>
                <a:cs typeface="メイリオ" pitchFamily="50" charset="-128"/>
              </a:rPr>
              <a:t>名の「</a:t>
            </a:r>
            <a:r>
              <a:rPr kumimoji="0" lang="ja-JP" altLang="en-US" sz="1200" b="0" i="0" u="none" strike="noStrike" kern="1200" cap="none" spc="0" normalizeH="0" baseline="0" noProof="0" dirty="0">
                <a:ln>
                  <a:noFill/>
                </a:ln>
                <a:solidFill>
                  <a:prstClr val="black"/>
                </a:solidFill>
                <a:effectLst/>
                <a:uLnTx/>
                <a:uFillTx/>
                <a:latin typeface="メイリオ" pitchFamily="50" charset="-128"/>
                <a:ea typeface="メイリオ" pitchFamily="50" charset="-128"/>
                <a:cs typeface="メイリオ" pitchFamily="50" charset="-128"/>
              </a:rPr>
              <a:t>地域福祉コーディネーター」</a:t>
            </a:r>
            <a:r>
              <a:rPr kumimoji="0" lang="ja-JP" altLang="en-US" sz="1200" b="0" i="0" u="none" strike="noStrike" kern="1200" cap="none" spc="0" normalizeH="0" baseline="0" noProof="0" dirty="0" smtClean="0">
                <a:ln>
                  <a:noFill/>
                </a:ln>
                <a:solidFill>
                  <a:prstClr val="black"/>
                </a:solidFill>
                <a:effectLst/>
                <a:uLnTx/>
                <a:uFillTx/>
                <a:latin typeface="メイリオ" pitchFamily="50" charset="-128"/>
                <a:ea typeface="メイリオ" pitchFamily="50" charset="-128"/>
                <a:cs typeface="メイリオ" pitchFamily="50" charset="-128"/>
              </a:rPr>
              <a:t>の「アウトリーチ」を含む地域での支援</a:t>
            </a:r>
            <a:endParaRPr kumimoji="0" lang="en-US" altLang="ja-JP" sz="1200" b="0" i="0" u="none" strike="noStrike" kern="1200" cap="none" spc="0" normalizeH="0" baseline="0" noProof="0" dirty="0" smtClean="0">
              <a:ln>
                <a:noFill/>
              </a:ln>
              <a:solidFill>
                <a:prstClr val="black"/>
              </a:solidFill>
              <a:effectLst/>
              <a:uLnTx/>
              <a:uFillTx/>
              <a:latin typeface="メイリオ" pitchFamily="50" charset="-128"/>
              <a:ea typeface="メイリオ" pitchFamily="50" charset="-128"/>
              <a:cs typeface="メイリオ" pitchFamily="50" charset="-128"/>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200" i="0" u="none" strike="noStrike" kern="1200" cap="none" spc="0" normalizeH="0" baseline="0" noProof="0" dirty="0" smtClean="0">
                <a:ln>
                  <a:noFill/>
                </a:ln>
                <a:solidFill>
                  <a:srgbClr val="FF0000"/>
                </a:solidFill>
                <a:effectLst/>
                <a:uLnTx/>
                <a:uFillTx/>
                <a:latin typeface="メイリオ" pitchFamily="50" charset="-128"/>
                <a:ea typeface="メイリオ" panose="020B0604030504040204" pitchFamily="50" charset="-128"/>
                <a:cs typeface="メイリオ" pitchFamily="50" charset="-128"/>
              </a:rPr>
              <a:t>相談</a:t>
            </a:r>
            <a:r>
              <a:rPr kumimoji="0" lang="ja-JP" altLang="en-US" sz="1200" i="0" u="none" strike="noStrike" kern="1200" cap="none" spc="0" normalizeH="0" baseline="0" noProof="0" dirty="0">
                <a:ln>
                  <a:noFill/>
                </a:ln>
                <a:solidFill>
                  <a:srgbClr val="FF0000"/>
                </a:solidFill>
                <a:effectLst/>
                <a:uLnTx/>
                <a:uFillTx/>
                <a:latin typeface="メイリオ" pitchFamily="50" charset="-128"/>
                <a:ea typeface="メイリオ" panose="020B0604030504040204" pitchFamily="50" charset="-128"/>
                <a:cs typeface="メイリオ" pitchFamily="50" charset="-128"/>
              </a:rPr>
              <a:t>支援包括化推進員</a:t>
            </a:r>
            <a:r>
              <a:rPr kumimoji="0" lang="ja-JP" altLang="en-US" sz="1200" i="0" u="none" strike="noStrike" kern="1200" cap="none" spc="0" normalizeH="0" baseline="0" noProof="0" dirty="0" smtClean="0">
                <a:ln>
                  <a:noFill/>
                </a:ln>
                <a:solidFill>
                  <a:srgbClr val="FF0000"/>
                </a:solidFill>
                <a:effectLst/>
                <a:uLnTx/>
                <a:uFillTx/>
                <a:latin typeface="メイリオ" pitchFamily="50" charset="-128"/>
                <a:ea typeface="メイリオ" panose="020B0604030504040204" pitchFamily="50" charset="-128"/>
                <a:cs typeface="メイリオ" pitchFamily="50" charset="-128"/>
              </a:rPr>
              <a:t>１名</a:t>
            </a:r>
            <a:endParaRPr kumimoji="0" lang="en-US" altLang="ja-JP" sz="1200" i="0" u="none" strike="noStrike" kern="1200" cap="none" spc="0" normalizeH="0" baseline="0" noProof="0" dirty="0">
              <a:ln>
                <a:noFill/>
              </a:ln>
              <a:solidFill>
                <a:srgbClr val="FF0000"/>
              </a:solidFill>
              <a:effectLst/>
              <a:uLnTx/>
              <a:uFillTx/>
              <a:latin typeface="メイリオ" pitchFamily="50" charset="-128"/>
              <a:ea typeface="メイリオ" panose="020B0604030504040204" pitchFamily="50" charset="-128"/>
              <a:cs typeface="メイリオ" pitchFamily="50" charset="-128"/>
            </a:endParaRPr>
          </a:p>
        </p:txBody>
      </p:sp>
      <p:sp>
        <p:nvSpPr>
          <p:cNvPr id="7" name="正方形/長方形 6"/>
          <p:cNvSpPr/>
          <p:nvPr/>
        </p:nvSpPr>
        <p:spPr>
          <a:xfrm>
            <a:off x="297274" y="1466012"/>
            <a:ext cx="3567161" cy="842089"/>
          </a:xfrm>
          <a:prstGeom prst="rect">
            <a:avLst/>
          </a:prstGeom>
          <a:solidFill>
            <a:schemeClr val="bg1"/>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800" b="0" i="0" u="none" strike="noStrike" kern="1200" cap="none" spc="0" normalizeH="0" baseline="0" noProof="0" dirty="0">
                <a:ln>
                  <a:noFill/>
                </a:ln>
                <a:solidFill>
                  <a:prstClr val="black"/>
                </a:solidFill>
                <a:effectLst/>
                <a:uLnTx/>
                <a:uFillTx/>
                <a:latin typeface="メイリオ" pitchFamily="50" charset="-128"/>
                <a:ea typeface="メイリオ" pitchFamily="50" charset="-128"/>
                <a:cs typeface="メイリオ" pitchFamily="50" charset="-128"/>
              </a:rPr>
              <a:t>地域包括支援センター</a:t>
            </a:r>
            <a:endParaRPr kumimoji="0" lang="en-US" altLang="ja-JP" sz="1800" b="0" i="0" u="none" strike="noStrike" kern="1200" cap="none" spc="0" normalizeH="0" baseline="0" noProof="0" dirty="0">
              <a:ln>
                <a:noFill/>
              </a:ln>
              <a:solidFill>
                <a:prstClr val="black"/>
              </a:solidFill>
              <a:effectLst/>
              <a:uLnTx/>
              <a:uFillTx/>
              <a:latin typeface="メイリオ" pitchFamily="50" charset="-128"/>
              <a:ea typeface="メイリオ" pitchFamily="50" charset="-128"/>
              <a:cs typeface="メイリオ" pitchFamily="50" charset="-128"/>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800" b="0" i="0" u="none" strike="noStrike" kern="1200" cap="none" spc="0" normalizeH="0" baseline="0" noProof="0" dirty="0">
                <a:ln>
                  <a:noFill/>
                </a:ln>
                <a:solidFill>
                  <a:prstClr val="black"/>
                </a:solidFill>
                <a:effectLst/>
                <a:uLnTx/>
                <a:uFillTx/>
                <a:latin typeface="メイリオ" pitchFamily="50" charset="-128"/>
                <a:ea typeface="メイリオ" pitchFamily="50" charset="-128"/>
                <a:cs typeface="メイリオ" pitchFamily="50" charset="-128"/>
              </a:rPr>
              <a:t>相談支援室</a:t>
            </a:r>
            <a:r>
              <a:rPr kumimoji="0" lang="ja-JP" altLang="en-US" sz="1400" b="0" i="0" u="none" strike="noStrike" kern="1200" cap="none" spc="0" normalizeH="0" baseline="0" noProof="0" dirty="0">
                <a:ln>
                  <a:noFill/>
                </a:ln>
                <a:solidFill>
                  <a:prstClr val="black"/>
                </a:solidFill>
                <a:effectLst/>
                <a:uLnTx/>
                <a:uFillTx/>
                <a:latin typeface="メイリオ" pitchFamily="50" charset="-128"/>
                <a:ea typeface="メイリオ" pitchFamily="50" charset="-128"/>
                <a:cs typeface="メイリオ" pitchFamily="50" charset="-128"/>
              </a:rPr>
              <a:t>（市直営３ヵ所）</a:t>
            </a:r>
            <a:endParaRPr kumimoji="0" lang="en-US" altLang="ja-JP" sz="1400" b="0" i="0" u="none" strike="noStrike" kern="1200" cap="none" spc="0" normalizeH="0" baseline="0" noProof="0" dirty="0">
              <a:ln>
                <a:noFill/>
              </a:ln>
              <a:solidFill>
                <a:prstClr val="black"/>
              </a:solidFill>
              <a:effectLst/>
              <a:uLnTx/>
              <a:uFillTx/>
              <a:latin typeface="メイリオ" pitchFamily="50" charset="-128"/>
              <a:ea typeface="メイリオ" pitchFamily="50" charset="-128"/>
              <a:cs typeface="メイリオ" pitchFamily="50" charset="-128"/>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ja-JP" sz="1400" b="0" i="0" u="none" strike="noStrike" kern="1200" cap="none" spc="0" normalizeH="0" baseline="0" noProof="0" dirty="0">
                <a:ln>
                  <a:noFill/>
                </a:ln>
                <a:solidFill>
                  <a:prstClr val="black"/>
                </a:solidFill>
                <a:effectLst/>
                <a:uLnTx/>
                <a:uFillTx/>
                <a:latin typeface="メイリオ" pitchFamily="50" charset="-128"/>
                <a:ea typeface="メイリオ" pitchFamily="50" charset="-128"/>
                <a:cs typeface="メイリオ" pitchFamily="50" charset="-128"/>
              </a:rPr>
              <a:t>【</a:t>
            </a:r>
            <a:r>
              <a:rPr kumimoji="0" lang="ja-JP" altLang="en-US" sz="1400" b="0" i="0" u="none" strike="noStrike" kern="1200" cap="none" spc="0" normalizeH="0" baseline="0" noProof="0" dirty="0">
                <a:ln>
                  <a:noFill/>
                </a:ln>
                <a:solidFill>
                  <a:prstClr val="black"/>
                </a:solidFill>
                <a:effectLst/>
                <a:uLnTx/>
                <a:uFillTx/>
                <a:latin typeface="メイリオ" pitchFamily="50" charset="-128"/>
                <a:ea typeface="メイリオ" pitchFamily="50" charset="-128"/>
                <a:cs typeface="メイリオ" pitchFamily="50" charset="-128"/>
              </a:rPr>
              <a:t>中部・東部・南部</a:t>
            </a:r>
            <a:r>
              <a:rPr kumimoji="0" lang="en-US" altLang="ja-JP" sz="1400" b="0" i="0" u="none" strike="noStrike" kern="1200" cap="none" spc="0" normalizeH="0" baseline="0" noProof="0" dirty="0">
                <a:ln>
                  <a:noFill/>
                </a:ln>
                <a:solidFill>
                  <a:prstClr val="black"/>
                </a:solidFill>
                <a:effectLst/>
                <a:uLnTx/>
                <a:uFillTx/>
                <a:latin typeface="メイリオ" pitchFamily="50" charset="-128"/>
                <a:ea typeface="メイリオ" pitchFamily="50" charset="-128"/>
                <a:cs typeface="メイリオ" pitchFamily="50" charset="-128"/>
              </a:rPr>
              <a:t>】</a:t>
            </a:r>
            <a:endParaRPr kumimoji="0" lang="ja-JP" altLang="en-US" sz="1400" b="0" i="0" u="none" strike="noStrike" kern="1200" cap="none" spc="0" normalizeH="0" baseline="0" noProof="0" dirty="0">
              <a:ln>
                <a:noFill/>
              </a:ln>
              <a:solidFill>
                <a:prstClr val="black"/>
              </a:solidFill>
              <a:effectLst/>
              <a:uLnTx/>
              <a:uFillTx/>
              <a:latin typeface="メイリオ" pitchFamily="50" charset="-128"/>
              <a:ea typeface="メイリオ" pitchFamily="50" charset="-128"/>
              <a:cs typeface="メイリオ" pitchFamily="50" charset="-128"/>
            </a:endParaRPr>
          </a:p>
        </p:txBody>
      </p:sp>
      <p:sp>
        <p:nvSpPr>
          <p:cNvPr id="74" name="テキスト ボックス 73"/>
          <p:cNvSpPr txBox="1"/>
          <p:nvPr/>
        </p:nvSpPr>
        <p:spPr>
          <a:xfrm>
            <a:off x="4033295" y="2301029"/>
            <a:ext cx="2727772" cy="1161857"/>
          </a:xfrm>
          <a:prstGeom prst="rect">
            <a:avLst/>
          </a:prstGeom>
          <a:solidFill>
            <a:schemeClr val="bg1">
              <a:alpha val="85000"/>
            </a:schemeClr>
          </a:solidFill>
          <a:ln>
            <a:solidFill>
              <a:schemeClr val="tx1"/>
            </a:solidFill>
          </a:ln>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dirty="0">
                <a:ln>
                  <a:noFill/>
                </a:ln>
                <a:solidFill>
                  <a:prstClr val="black"/>
                </a:solidFill>
                <a:effectLst/>
                <a:uLnTx/>
                <a:uFillTx/>
                <a:latin typeface="メイリオ" pitchFamily="50" charset="-128"/>
                <a:ea typeface="メイリオ" pitchFamily="50" charset="-128"/>
                <a:cs typeface="メイリオ" pitchFamily="50" charset="-128"/>
              </a:rPr>
              <a:t>・「生活でお困りのこと」について経済的困窮だけでなくひきこもり、社会的孤立もふくめ幅広く相談対応</a:t>
            </a:r>
            <a:endParaRPr kumimoji="0" lang="en-US" altLang="ja-JP" sz="1200" b="0" i="0" u="none" strike="noStrike" kern="1200" cap="none" spc="0" normalizeH="0" baseline="0" noProof="0" dirty="0">
              <a:ln>
                <a:noFill/>
              </a:ln>
              <a:solidFill>
                <a:prstClr val="black"/>
              </a:solidFill>
              <a:effectLst/>
              <a:uLnTx/>
              <a:uFillTx/>
              <a:latin typeface="メイリオ" pitchFamily="50" charset="-128"/>
              <a:ea typeface="メイリオ" pitchFamily="50" charset="-128"/>
              <a:cs typeface="メイリオ"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050" b="0" i="0" u="none" strike="noStrike" kern="1200" cap="none" spc="0" normalizeH="0" baseline="0" noProof="0" dirty="0">
                <a:ln>
                  <a:noFill/>
                </a:ln>
                <a:solidFill>
                  <a:prstClr val="black"/>
                </a:solidFill>
                <a:effectLst/>
                <a:uLnTx/>
                <a:uFillTx/>
                <a:latin typeface="メイリオ" pitchFamily="50" charset="-128"/>
                <a:ea typeface="メイリオ" pitchFamily="50" charset="-128"/>
                <a:cs typeface="メイリオ" pitchFamily="50" charset="-128"/>
              </a:rPr>
              <a:t>・福祉・就労・伴走型支援の専門職チーム</a:t>
            </a:r>
            <a:endParaRPr kumimoji="0" lang="en-US" altLang="ja-JP" sz="1050" b="0" i="0" u="none" strike="noStrike" kern="1200" cap="none" spc="0" normalizeH="0" baseline="0" noProof="0" dirty="0">
              <a:ln>
                <a:noFill/>
              </a:ln>
              <a:solidFill>
                <a:prstClr val="black"/>
              </a:solidFill>
              <a:effectLst/>
              <a:uLnTx/>
              <a:uFillTx/>
              <a:latin typeface="メイリオ" pitchFamily="50" charset="-128"/>
              <a:ea typeface="メイリオ" pitchFamily="50" charset="-128"/>
              <a:cs typeface="メイリオ" pitchFamily="50" charset="-128"/>
            </a:endParaRPr>
          </a:p>
          <a:p>
            <a:pPr marL="0" marR="0" lvl="0" indent="0" algn="r" defTabSz="457200" rtl="0" eaLnBrk="1" fontAlgn="auto" latinLnBrk="0" hangingPunct="1">
              <a:lnSpc>
                <a:spcPct val="100000"/>
              </a:lnSpc>
              <a:spcBef>
                <a:spcPts val="0"/>
              </a:spcBef>
              <a:spcAft>
                <a:spcPts val="0"/>
              </a:spcAft>
              <a:buClrTx/>
              <a:buSzTx/>
              <a:buFontTx/>
              <a:buNone/>
              <a:tabLst/>
              <a:defRPr/>
            </a:pPr>
            <a:r>
              <a:rPr kumimoji="0" lang="ja-JP" altLang="en-US" sz="1000" i="0" u="none" strike="noStrike" kern="1200" cap="none" spc="0" normalizeH="0" baseline="0" noProof="0" dirty="0" smtClean="0">
                <a:ln>
                  <a:noFill/>
                </a:ln>
                <a:solidFill>
                  <a:srgbClr val="FF0000"/>
                </a:solidFill>
                <a:effectLst/>
                <a:uLnTx/>
                <a:uFillTx/>
                <a:latin typeface="メイリオ" pitchFamily="50" charset="-128"/>
                <a:ea typeface="メイリオ" pitchFamily="50" charset="-128"/>
                <a:cs typeface="メイリオ" pitchFamily="50" charset="-128"/>
              </a:rPr>
              <a:t>相談</a:t>
            </a:r>
            <a:r>
              <a:rPr kumimoji="0" lang="ja-JP" altLang="en-US" sz="1000" i="0" u="none" strike="noStrike" kern="1200" cap="none" spc="0" normalizeH="0" baseline="0" noProof="0" dirty="0">
                <a:ln>
                  <a:noFill/>
                </a:ln>
                <a:solidFill>
                  <a:srgbClr val="FF0000"/>
                </a:solidFill>
                <a:effectLst/>
                <a:uLnTx/>
                <a:uFillTx/>
                <a:latin typeface="メイリオ" pitchFamily="50" charset="-128"/>
                <a:ea typeface="メイリオ" pitchFamily="50" charset="-128"/>
                <a:cs typeface="メイリオ" pitchFamily="50" charset="-128"/>
              </a:rPr>
              <a:t>支援包括化推進員</a:t>
            </a:r>
            <a:r>
              <a:rPr kumimoji="0" lang="en-US" altLang="ja-JP" sz="1000" i="0" u="none" strike="noStrike" kern="1200" cap="none" spc="0" normalizeH="0" baseline="0" noProof="0" dirty="0">
                <a:ln>
                  <a:noFill/>
                </a:ln>
                <a:solidFill>
                  <a:srgbClr val="FF0000"/>
                </a:solidFill>
                <a:effectLst/>
                <a:uLnTx/>
                <a:uFillTx/>
                <a:latin typeface="メイリオ" pitchFamily="50" charset="-128"/>
                <a:ea typeface="メイリオ" pitchFamily="50" charset="-128"/>
                <a:cs typeface="メイリオ" pitchFamily="50" charset="-128"/>
              </a:rPr>
              <a:t>1</a:t>
            </a:r>
            <a:r>
              <a:rPr kumimoji="0" lang="ja-JP" altLang="en-US" sz="1000" i="0" u="none" strike="noStrike" kern="1200" cap="none" spc="0" normalizeH="0" baseline="0" noProof="0" dirty="0" smtClean="0">
                <a:ln>
                  <a:noFill/>
                </a:ln>
                <a:solidFill>
                  <a:srgbClr val="FF0000"/>
                </a:solidFill>
                <a:effectLst/>
                <a:uLnTx/>
                <a:uFillTx/>
                <a:latin typeface="メイリオ" pitchFamily="50" charset="-128"/>
                <a:ea typeface="メイリオ" pitchFamily="50" charset="-128"/>
                <a:cs typeface="メイリオ" pitchFamily="50" charset="-128"/>
              </a:rPr>
              <a:t>名</a:t>
            </a:r>
            <a:r>
              <a:rPr kumimoji="0" lang="ja-JP" altLang="en-US" sz="1000" b="0" i="0" u="none" strike="noStrike" kern="1200" cap="none" spc="0" normalizeH="0" baseline="0" noProof="0" dirty="0">
                <a:ln>
                  <a:noFill/>
                </a:ln>
                <a:solidFill>
                  <a:prstClr val="black"/>
                </a:solidFill>
                <a:effectLst/>
                <a:uLnTx/>
                <a:uFillTx/>
                <a:latin typeface="メイリオ" pitchFamily="50" charset="-128"/>
                <a:ea typeface="メイリオ" panose="020B0604030504040204" pitchFamily="50" charset="-128"/>
                <a:cs typeface="メイリオ" pitchFamily="50" charset="-128"/>
              </a:rPr>
              <a:t>（生活支援課</a:t>
            </a:r>
            <a:r>
              <a:rPr kumimoji="0" lang="ja-JP" altLang="en-US" sz="1000" b="0" i="0" u="none" strike="noStrike" kern="1200" cap="none" spc="0" normalizeH="0" baseline="0" noProof="0" dirty="0" smtClean="0">
                <a:ln>
                  <a:noFill/>
                </a:ln>
                <a:solidFill>
                  <a:prstClr val="black"/>
                </a:solidFill>
                <a:effectLst/>
                <a:uLnTx/>
                <a:uFillTx/>
                <a:latin typeface="メイリオ" pitchFamily="50" charset="-128"/>
                <a:ea typeface="メイリオ" panose="020B0604030504040204" pitchFamily="50" charset="-128"/>
                <a:cs typeface="メイリオ" pitchFamily="50" charset="-128"/>
              </a:rPr>
              <a:t>）</a:t>
            </a:r>
            <a:endParaRPr kumimoji="0" lang="en-US" altLang="ja-JP" sz="1000" b="0" i="0" u="none" strike="noStrike" kern="1200" cap="none" spc="0" normalizeH="0" baseline="0" noProof="0" dirty="0" smtClean="0">
              <a:ln>
                <a:noFill/>
              </a:ln>
              <a:solidFill>
                <a:prstClr val="black"/>
              </a:solidFill>
              <a:effectLst/>
              <a:uLnTx/>
              <a:uFillTx/>
              <a:latin typeface="メイリオ" pitchFamily="50" charset="-128"/>
              <a:ea typeface="メイリオ" panose="020B0604030504040204" pitchFamily="50" charset="-128"/>
              <a:cs typeface="メイリオ" pitchFamily="50" charset="-128"/>
            </a:endParaRPr>
          </a:p>
          <a:p>
            <a:pPr marL="0" marR="0" lvl="0" indent="0" algn="r" defTabSz="457200" rtl="0" eaLnBrk="1" fontAlgn="auto" latinLnBrk="0" hangingPunct="1">
              <a:lnSpc>
                <a:spcPct val="100000"/>
              </a:lnSpc>
              <a:spcBef>
                <a:spcPts val="0"/>
              </a:spcBef>
              <a:spcAft>
                <a:spcPts val="0"/>
              </a:spcAft>
              <a:buClrTx/>
              <a:buSzTx/>
              <a:buFontTx/>
              <a:buNone/>
              <a:tabLst/>
              <a:defRPr/>
            </a:pPr>
            <a:r>
              <a:rPr kumimoji="0" lang="ja-JP" altLang="en-US" sz="1000" i="0" u="none" strike="noStrike" kern="1200" cap="none" spc="0" normalizeH="0" baseline="0" noProof="0" dirty="0" smtClean="0">
                <a:ln>
                  <a:noFill/>
                </a:ln>
                <a:solidFill>
                  <a:srgbClr val="FF0000"/>
                </a:solidFill>
                <a:effectLst/>
                <a:uLnTx/>
                <a:uFillTx/>
                <a:latin typeface="メイリオ" pitchFamily="50" charset="-128"/>
                <a:ea typeface="メイリオ" panose="020B0604030504040204" pitchFamily="50" charset="-128"/>
                <a:cs typeface="メイリオ" pitchFamily="50" charset="-128"/>
              </a:rPr>
              <a:t>相談</a:t>
            </a:r>
            <a:r>
              <a:rPr kumimoji="0" lang="ja-JP" altLang="en-US" sz="1000" i="0" u="none" strike="noStrike" kern="1200" cap="none" spc="0" normalizeH="0" baseline="0" noProof="0" dirty="0">
                <a:ln>
                  <a:noFill/>
                </a:ln>
                <a:solidFill>
                  <a:srgbClr val="FF0000"/>
                </a:solidFill>
                <a:effectLst/>
                <a:uLnTx/>
                <a:uFillTx/>
                <a:latin typeface="メイリオ" pitchFamily="50" charset="-128"/>
                <a:ea typeface="メイリオ" panose="020B0604030504040204" pitchFamily="50" charset="-128"/>
                <a:cs typeface="メイリオ" pitchFamily="50" charset="-128"/>
              </a:rPr>
              <a:t>支援包括化推進員</a:t>
            </a:r>
            <a:r>
              <a:rPr kumimoji="0" lang="en-US" altLang="ja-JP" sz="1000" i="0" u="none" strike="noStrike" kern="1200" cap="none" spc="0" normalizeH="0" baseline="0" noProof="0" dirty="0">
                <a:ln>
                  <a:noFill/>
                </a:ln>
                <a:solidFill>
                  <a:srgbClr val="FF0000"/>
                </a:solidFill>
                <a:effectLst/>
                <a:uLnTx/>
                <a:uFillTx/>
                <a:latin typeface="メイリオ" pitchFamily="50" charset="-128"/>
                <a:ea typeface="メイリオ" panose="020B0604030504040204" pitchFamily="50" charset="-128"/>
                <a:cs typeface="メイリオ" pitchFamily="50" charset="-128"/>
              </a:rPr>
              <a:t>1</a:t>
            </a:r>
            <a:r>
              <a:rPr kumimoji="0" lang="ja-JP" altLang="en-US" sz="1000" i="0" u="none" strike="noStrike" kern="1200" cap="none" spc="0" normalizeH="0" baseline="0" noProof="0" dirty="0">
                <a:ln>
                  <a:noFill/>
                </a:ln>
                <a:solidFill>
                  <a:srgbClr val="FF0000"/>
                </a:solidFill>
                <a:effectLst/>
                <a:uLnTx/>
                <a:uFillTx/>
                <a:latin typeface="メイリオ" pitchFamily="50" charset="-128"/>
                <a:ea typeface="メイリオ" panose="020B0604030504040204" pitchFamily="50" charset="-128"/>
                <a:cs typeface="メイリオ" pitchFamily="50" charset="-128"/>
              </a:rPr>
              <a:t>名</a:t>
            </a:r>
            <a:r>
              <a:rPr kumimoji="0" lang="ja-JP" altLang="en-US" sz="1000" b="0" i="0" u="none" strike="noStrike" kern="1200" cap="none" spc="0" normalizeH="0" baseline="0" noProof="0" dirty="0" smtClean="0">
                <a:ln>
                  <a:noFill/>
                </a:ln>
                <a:solidFill>
                  <a:prstClr val="black"/>
                </a:solidFill>
                <a:effectLst/>
                <a:uLnTx/>
                <a:uFillTx/>
                <a:latin typeface="メイリオ" pitchFamily="50" charset="-128"/>
                <a:ea typeface="メイリオ" panose="020B0604030504040204" pitchFamily="50" charset="-128"/>
                <a:cs typeface="メイリオ" pitchFamily="50" charset="-128"/>
              </a:rPr>
              <a:t>（社協）</a:t>
            </a:r>
            <a:r>
              <a:rPr kumimoji="0" lang="ja-JP" altLang="en-US" sz="1000" b="1" i="0" u="none" strike="noStrike" kern="1200" cap="none" spc="0" normalizeH="0" baseline="0" noProof="0" dirty="0">
                <a:ln>
                  <a:noFill/>
                </a:ln>
                <a:solidFill>
                  <a:prstClr val="black"/>
                </a:solidFill>
                <a:effectLst/>
                <a:uLnTx/>
                <a:uFillTx/>
                <a:latin typeface="メイリオ" pitchFamily="50" charset="-128"/>
                <a:ea typeface="メイリオ" pitchFamily="50" charset="-128"/>
                <a:cs typeface="メイリオ" pitchFamily="50" charset="-128"/>
              </a:rPr>
              <a:t>　</a:t>
            </a:r>
            <a:r>
              <a:rPr kumimoji="0" lang="ja-JP" altLang="en-US" sz="1200" b="1" i="0" u="none" strike="noStrike" kern="1200" cap="none" spc="0" normalizeH="0" baseline="0" noProof="0" dirty="0">
                <a:ln>
                  <a:noFill/>
                </a:ln>
                <a:solidFill>
                  <a:prstClr val="black"/>
                </a:solidFill>
                <a:effectLst/>
                <a:uLnTx/>
                <a:uFillTx/>
                <a:latin typeface="メイリオ" pitchFamily="50" charset="-128"/>
                <a:ea typeface="メイリオ" pitchFamily="50" charset="-128"/>
                <a:cs typeface="メイリオ" pitchFamily="50" charset="-128"/>
              </a:rPr>
              <a:t>　　　</a:t>
            </a:r>
            <a:endParaRPr kumimoji="0" lang="ja-JP" altLang="en-US" sz="1050" b="0" i="0" u="none" strike="noStrike" kern="1200" cap="none" spc="0" normalizeH="0" baseline="0" noProof="0" dirty="0">
              <a:ln>
                <a:noFill/>
              </a:ln>
              <a:solidFill>
                <a:prstClr val="black"/>
              </a:solidFill>
              <a:effectLst/>
              <a:uLnTx/>
              <a:uFillTx/>
              <a:latin typeface="メイリオ" pitchFamily="50" charset="-128"/>
              <a:ea typeface="メイリオ" pitchFamily="50" charset="-128"/>
              <a:cs typeface="メイリオ" pitchFamily="50" charset="-128"/>
            </a:endParaRPr>
          </a:p>
        </p:txBody>
      </p:sp>
      <p:sp>
        <p:nvSpPr>
          <p:cNvPr id="40" name="テキスト ボックス 39"/>
          <p:cNvSpPr txBox="1"/>
          <p:nvPr/>
        </p:nvSpPr>
        <p:spPr>
          <a:xfrm>
            <a:off x="2781950" y="4505357"/>
            <a:ext cx="1390019" cy="861774"/>
          </a:xfrm>
          <a:prstGeom prst="rect">
            <a:avLst/>
          </a:prstGeom>
          <a:solidFill>
            <a:schemeClr val="bg1">
              <a:alpha val="85000"/>
            </a:schemeClr>
          </a:solidFill>
          <a:ln>
            <a:solidFill>
              <a:schemeClr val="tx1"/>
            </a:solid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400" b="0" i="0" u="none" strike="noStrike" kern="1200" cap="none" spc="0" normalizeH="0" baseline="0" noProof="0" dirty="0">
                <a:ln>
                  <a:noFill/>
                </a:ln>
                <a:solidFill>
                  <a:prstClr val="black"/>
                </a:solidFill>
                <a:effectLst/>
                <a:uLnTx/>
                <a:uFillTx/>
                <a:latin typeface="メイリオ" pitchFamily="50" charset="-128"/>
                <a:ea typeface="メイリオ" pitchFamily="50" charset="-128"/>
                <a:cs typeface="メイリオ" pitchFamily="50" charset="-128"/>
              </a:rPr>
              <a:t>障がい者相談支援</a:t>
            </a:r>
            <a:r>
              <a:rPr kumimoji="0" lang="ja-JP" altLang="en-US" sz="1400" b="0" i="0" u="none" strike="noStrike" kern="1200" cap="none" spc="0" normalizeH="0" baseline="0" noProof="0" dirty="0" smtClean="0">
                <a:ln>
                  <a:noFill/>
                </a:ln>
                <a:solidFill>
                  <a:prstClr val="black"/>
                </a:solidFill>
                <a:effectLst/>
                <a:uLnTx/>
                <a:uFillTx/>
                <a:latin typeface="メイリオ" pitchFamily="50" charset="-128"/>
                <a:ea typeface="メイリオ" pitchFamily="50" charset="-128"/>
                <a:cs typeface="メイリオ" pitchFamily="50" charset="-128"/>
              </a:rPr>
              <a:t>センター</a:t>
            </a:r>
            <a:endParaRPr kumimoji="0" lang="en-US" altLang="ja-JP" sz="1400" b="0" i="0" u="none" strike="noStrike" kern="1200" cap="none" spc="0" normalizeH="0" baseline="0" noProof="0" dirty="0" smtClean="0">
              <a:ln>
                <a:noFill/>
              </a:ln>
              <a:solidFill>
                <a:prstClr val="black"/>
              </a:solidFill>
              <a:effectLst/>
              <a:uLnTx/>
              <a:uFillTx/>
              <a:latin typeface="メイリオ" pitchFamily="50" charset="-128"/>
              <a:ea typeface="メイリオ" pitchFamily="50" charset="-128"/>
              <a:cs typeface="メイリオ" pitchFamily="50" charset="-128"/>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zh-TW" altLang="en-US" sz="1100" i="0" u="none" strike="noStrike" kern="1200" cap="none" spc="0" normalizeH="0" baseline="0" noProof="0" dirty="0" smtClean="0">
                <a:ln>
                  <a:noFill/>
                </a:ln>
                <a:solidFill>
                  <a:srgbClr val="FF0000"/>
                </a:solidFill>
                <a:effectLst/>
                <a:uLnTx/>
                <a:uFillTx/>
                <a:latin typeface="メイリオ" pitchFamily="50" charset="-128"/>
                <a:ea typeface="メイリオ" pitchFamily="50" charset="-128"/>
                <a:cs typeface="メイリオ" pitchFamily="50" charset="-128"/>
              </a:rPr>
              <a:t>相談</a:t>
            </a:r>
            <a:r>
              <a:rPr kumimoji="0" lang="zh-TW" altLang="en-US" sz="1100" i="0" u="none" strike="noStrike" kern="1200" cap="none" spc="0" normalizeH="0" baseline="0" noProof="0" dirty="0">
                <a:ln>
                  <a:noFill/>
                </a:ln>
                <a:solidFill>
                  <a:srgbClr val="FF0000"/>
                </a:solidFill>
                <a:effectLst/>
                <a:uLnTx/>
                <a:uFillTx/>
                <a:latin typeface="メイリオ" pitchFamily="50" charset="-128"/>
                <a:ea typeface="メイリオ" pitchFamily="50" charset="-128"/>
                <a:cs typeface="メイリオ" pitchFamily="50" charset="-128"/>
              </a:rPr>
              <a:t>支援</a:t>
            </a:r>
            <a:r>
              <a:rPr kumimoji="0" lang="zh-TW" altLang="en-US" sz="1100" i="0" u="none" strike="noStrike" kern="1200" cap="none" spc="0" normalizeH="0" baseline="0" noProof="0" dirty="0" smtClean="0">
                <a:ln>
                  <a:noFill/>
                </a:ln>
                <a:solidFill>
                  <a:srgbClr val="FF0000"/>
                </a:solidFill>
                <a:effectLst/>
                <a:uLnTx/>
                <a:uFillTx/>
                <a:latin typeface="メイリオ" pitchFamily="50" charset="-128"/>
                <a:ea typeface="メイリオ" pitchFamily="50" charset="-128"/>
                <a:cs typeface="メイリオ" pitchFamily="50" charset="-128"/>
              </a:rPr>
              <a:t>包括化</a:t>
            </a:r>
            <a:endParaRPr kumimoji="0" lang="en-US" altLang="zh-TW" sz="1100" i="0" u="none" strike="noStrike" kern="1200" cap="none" spc="0" normalizeH="0" baseline="0" noProof="0" dirty="0" smtClean="0">
              <a:ln>
                <a:noFill/>
              </a:ln>
              <a:solidFill>
                <a:srgbClr val="FF0000"/>
              </a:solidFill>
              <a:effectLst/>
              <a:uLnTx/>
              <a:uFillTx/>
              <a:latin typeface="メイリオ" pitchFamily="50" charset="-128"/>
              <a:ea typeface="メイリオ" pitchFamily="50" charset="-128"/>
              <a:cs typeface="メイリオ" pitchFamily="50" charset="-128"/>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zh-TW" altLang="en-US" sz="1100" i="0" u="none" strike="noStrike" kern="1200" cap="none" spc="0" normalizeH="0" baseline="0" noProof="0" dirty="0" smtClean="0">
                <a:ln>
                  <a:noFill/>
                </a:ln>
                <a:solidFill>
                  <a:srgbClr val="FF0000"/>
                </a:solidFill>
                <a:effectLst/>
                <a:uLnTx/>
                <a:uFillTx/>
                <a:latin typeface="メイリオ" pitchFamily="50" charset="-128"/>
                <a:ea typeface="メイリオ" pitchFamily="50" charset="-128"/>
                <a:cs typeface="メイリオ" pitchFamily="50" charset="-128"/>
              </a:rPr>
              <a:t>推進員</a:t>
            </a:r>
            <a:r>
              <a:rPr kumimoji="0" lang="en-US" altLang="zh-TW" sz="1100" i="0" u="none" strike="noStrike" kern="1200" cap="none" spc="0" normalizeH="0" baseline="0" noProof="0" dirty="0">
                <a:ln>
                  <a:noFill/>
                </a:ln>
                <a:solidFill>
                  <a:srgbClr val="FF0000"/>
                </a:solidFill>
                <a:effectLst/>
                <a:uLnTx/>
                <a:uFillTx/>
                <a:latin typeface="メイリオ" pitchFamily="50" charset="-128"/>
                <a:ea typeface="メイリオ" pitchFamily="50" charset="-128"/>
                <a:cs typeface="メイリオ" pitchFamily="50" charset="-128"/>
              </a:rPr>
              <a:t>1</a:t>
            </a:r>
            <a:r>
              <a:rPr kumimoji="0" lang="zh-TW" altLang="en-US" sz="1100" i="0" u="none" strike="noStrike" kern="1200" cap="none" spc="0" normalizeH="0" baseline="0" noProof="0" dirty="0">
                <a:ln>
                  <a:noFill/>
                </a:ln>
                <a:solidFill>
                  <a:srgbClr val="FF0000"/>
                </a:solidFill>
                <a:effectLst/>
                <a:uLnTx/>
                <a:uFillTx/>
                <a:latin typeface="メイリオ" pitchFamily="50" charset="-128"/>
                <a:ea typeface="メイリオ" pitchFamily="50" charset="-128"/>
                <a:cs typeface="メイリオ" pitchFamily="50" charset="-128"/>
              </a:rPr>
              <a:t>名</a:t>
            </a:r>
            <a:endParaRPr kumimoji="0" lang="ja-JP" altLang="en-US" sz="1100" i="0" u="none" strike="noStrike" kern="1200" cap="none" spc="0" normalizeH="0" baseline="0" noProof="0" dirty="0">
              <a:ln>
                <a:noFill/>
              </a:ln>
              <a:solidFill>
                <a:srgbClr val="FF0000"/>
              </a:solidFill>
              <a:effectLst/>
              <a:uLnTx/>
              <a:uFillTx/>
              <a:latin typeface="メイリオ" pitchFamily="50" charset="-128"/>
              <a:ea typeface="メイリオ" pitchFamily="50" charset="-128"/>
              <a:cs typeface="メイリオ" pitchFamily="50" charset="-128"/>
            </a:endParaRPr>
          </a:p>
        </p:txBody>
      </p:sp>
      <p:sp>
        <p:nvSpPr>
          <p:cNvPr id="46" name="テキスト ボックス 45"/>
          <p:cNvSpPr txBox="1"/>
          <p:nvPr/>
        </p:nvSpPr>
        <p:spPr>
          <a:xfrm>
            <a:off x="4310777" y="4496825"/>
            <a:ext cx="1292197" cy="1061663"/>
          </a:xfrm>
          <a:prstGeom prst="rect">
            <a:avLst/>
          </a:prstGeom>
          <a:solidFill>
            <a:schemeClr val="bg1">
              <a:alpha val="85000"/>
            </a:schemeClr>
          </a:solidFill>
          <a:ln>
            <a:solidFill>
              <a:schemeClr val="tx1"/>
            </a:solidFill>
          </a:ln>
        </p:spPr>
        <p:txBody>
          <a:bodyPr wrap="square" rtlCol="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400" b="0" i="0" u="none" strike="noStrike" kern="1200" cap="none" spc="0" normalizeH="0" baseline="0" noProof="0" dirty="0">
                <a:ln>
                  <a:noFill/>
                </a:ln>
                <a:solidFill>
                  <a:prstClr val="black"/>
                </a:solidFill>
                <a:effectLst/>
                <a:uLnTx/>
                <a:uFillTx/>
                <a:latin typeface="メイリオ" pitchFamily="50" charset="-128"/>
                <a:ea typeface="メイリオ" pitchFamily="50" charset="-128"/>
                <a:cs typeface="メイリオ" pitchFamily="50" charset="-128"/>
              </a:rPr>
              <a:t>こども</a:t>
            </a:r>
            <a:r>
              <a:rPr kumimoji="0" lang="ja-JP" altLang="en-US" sz="1400" b="0" i="0" u="none" strike="noStrike" kern="1200" cap="none" spc="0" normalizeH="0" baseline="0" noProof="0" dirty="0" smtClean="0">
                <a:ln>
                  <a:noFill/>
                </a:ln>
                <a:solidFill>
                  <a:prstClr val="black"/>
                </a:solidFill>
                <a:effectLst/>
                <a:uLnTx/>
                <a:uFillTx/>
                <a:latin typeface="メイリオ" pitchFamily="50" charset="-128"/>
                <a:ea typeface="メイリオ" pitchFamily="50" charset="-128"/>
                <a:cs typeface="メイリオ" pitchFamily="50" charset="-128"/>
              </a:rPr>
              <a:t>未来課</a:t>
            </a:r>
            <a:endParaRPr kumimoji="0" lang="en-US" altLang="ja-JP" sz="1400" b="0" i="0" u="none" strike="noStrike" kern="1200" cap="none" spc="0" normalizeH="0" baseline="0" noProof="0" dirty="0" smtClean="0">
              <a:ln>
                <a:noFill/>
              </a:ln>
              <a:solidFill>
                <a:prstClr val="black"/>
              </a:solidFill>
              <a:effectLst/>
              <a:uLnTx/>
              <a:uFillTx/>
              <a:latin typeface="メイリオ" pitchFamily="50" charset="-128"/>
              <a:ea typeface="メイリオ" pitchFamily="50" charset="-128"/>
              <a:cs typeface="メイリオ" pitchFamily="50" charset="-128"/>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altLang="ja-JP" sz="1400" b="0" i="0" u="none" strike="noStrike" kern="1200" cap="none" spc="0" normalizeH="0" baseline="0" noProof="0" dirty="0">
              <a:ln>
                <a:noFill/>
              </a:ln>
              <a:solidFill>
                <a:prstClr val="black"/>
              </a:solidFill>
              <a:effectLst/>
              <a:uLnTx/>
              <a:uFillTx/>
              <a:latin typeface="メイリオ" pitchFamily="50" charset="-128"/>
              <a:ea typeface="メイリオ" pitchFamily="50" charset="-128"/>
              <a:cs typeface="メイリオ" pitchFamily="50" charset="-128"/>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zh-TW" altLang="en-US" sz="1100" i="0" u="none" strike="noStrike" kern="1200" cap="none" spc="0" normalizeH="0" baseline="0" noProof="0" dirty="0" smtClean="0">
                <a:ln>
                  <a:noFill/>
                </a:ln>
                <a:solidFill>
                  <a:srgbClr val="FF0000"/>
                </a:solidFill>
                <a:effectLst/>
                <a:uLnTx/>
                <a:uFillTx/>
                <a:latin typeface="メイリオ" pitchFamily="50" charset="-128"/>
                <a:ea typeface="メイリオ" pitchFamily="50" charset="-128"/>
                <a:cs typeface="メイリオ" pitchFamily="50" charset="-128"/>
              </a:rPr>
              <a:t>相談</a:t>
            </a:r>
            <a:r>
              <a:rPr kumimoji="0" lang="zh-TW" altLang="en-US" sz="1100" i="0" u="none" strike="noStrike" kern="1200" cap="none" spc="0" normalizeH="0" baseline="0" noProof="0" dirty="0">
                <a:ln>
                  <a:noFill/>
                </a:ln>
                <a:solidFill>
                  <a:srgbClr val="FF0000"/>
                </a:solidFill>
                <a:effectLst/>
                <a:uLnTx/>
                <a:uFillTx/>
                <a:latin typeface="メイリオ" pitchFamily="50" charset="-128"/>
                <a:ea typeface="メイリオ" pitchFamily="50" charset="-128"/>
                <a:cs typeface="メイリオ" pitchFamily="50" charset="-128"/>
              </a:rPr>
              <a:t>支援包括化推進員</a:t>
            </a:r>
            <a:r>
              <a:rPr kumimoji="0" lang="en-US" altLang="zh-TW" sz="1100" i="0" u="none" strike="noStrike" kern="1200" cap="none" spc="0" normalizeH="0" baseline="0" noProof="0" dirty="0">
                <a:ln>
                  <a:noFill/>
                </a:ln>
                <a:solidFill>
                  <a:srgbClr val="FF0000"/>
                </a:solidFill>
                <a:effectLst/>
                <a:uLnTx/>
                <a:uFillTx/>
                <a:latin typeface="メイリオ" pitchFamily="50" charset="-128"/>
                <a:ea typeface="メイリオ" pitchFamily="50" charset="-128"/>
                <a:cs typeface="メイリオ" pitchFamily="50" charset="-128"/>
              </a:rPr>
              <a:t>1</a:t>
            </a:r>
            <a:r>
              <a:rPr kumimoji="0" lang="zh-TW" altLang="en-US" sz="1100" i="0" u="none" strike="noStrike" kern="1200" cap="none" spc="0" normalizeH="0" baseline="0" noProof="0" dirty="0">
                <a:ln>
                  <a:noFill/>
                </a:ln>
                <a:solidFill>
                  <a:srgbClr val="FF0000"/>
                </a:solidFill>
                <a:effectLst/>
                <a:uLnTx/>
                <a:uFillTx/>
                <a:latin typeface="メイリオ" pitchFamily="50" charset="-128"/>
                <a:ea typeface="メイリオ" pitchFamily="50" charset="-128"/>
                <a:cs typeface="メイリオ" pitchFamily="50" charset="-128"/>
              </a:rPr>
              <a:t>名</a:t>
            </a: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altLang="ja-JP" sz="1600" b="0" i="0" u="none" strike="noStrike" kern="1200" cap="none" spc="0" normalizeH="0" baseline="0" noProof="0" dirty="0">
              <a:ln>
                <a:noFill/>
              </a:ln>
              <a:solidFill>
                <a:prstClr val="black"/>
              </a:solidFill>
              <a:effectLst/>
              <a:uLnTx/>
              <a:uFillTx/>
              <a:latin typeface="メイリオ" pitchFamily="50" charset="-128"/>
              <a:ea typeface="メイリオ" pitchFamily="50" charset="-128"/>
              <a:cs typeface="メイリオ" pitchFamily="50" charset="-128"/>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altLang="ja-JP" sz="1600" b="0" i="0" u="none" strike="noStrike" kern="1200" cap="none" spc="0" normalizeH="0" baseline="0" noProof="0" dirty="0">
              <a:ln>
                <a:noFill/>
              </a:ln>
              <a:solidFill>
                <a:prstClr val="black"/>
              </a:solidFill>
              <a:effectLst/>
              <a:uLnTx/>
              <a:uFillTx/>
              <a:latin typeface="メイリオ" pitchFamily="50" charset="-128"/>
              <a:ea typeface="メイリオ" pitchFamily="50" charset="-128"/>
              <a:cs typeface="メイリオ" pitchFamily="50" charset="-128"/>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600" b="0" i="0" u="none" strike="noStrike" kern="1200" cap="none" spc="0" normalizeH="0" baseline="0" noProof="0" dirty="0">
              <a:ln>
                <a:noFill/>
              </a:ln>
              <a:solidFill>
                <a:prstClr val="black"/>
              </a:solidFill>
              <a:effectLst/>
              <a:uLnTx/>
              <a:uFillTx/>
              <a:latin typeface="メイリオ" pitchFamily="50" charset="-128"/>
              <a:ea typeface="メイリオ" pitchFamily="50" charset="-128"/>
              <a:cs typeface="メイリオ" pitchFamily="50" charset="-128"/>
            </a:endParaRPr>
          </a:p>
        </p:txBody>
      </p:sp>
      <p:sp>
        <p:nvSpPr>
          <p:cNvPr id="79" name="テキスト ボックス 78"/>
          <p:cNvSpPr txBox="1"/>
          <p:nvPr/>
        </p:nvSpPr>
        <p:spPr>
          <a:xfrm>
            <a:off x="6831177" y="4493427"/>
            <a:ext cx="1032781" cy="1042009"/>
          </a:xfrm>
          <a:prstGeom prst="rect">
            <a:avLst/>
          </a:prstGeom>
          <a:solidFill>
            <a:schemeClr val="bg1">
              <a:alpha val="85000"/>
            </a:schemeClr>
          </a:solidFill>
          <a:ln>
            <a:solidFill>
              <a:schemeClr val="tx1"/>
            </a:solidFill>
          </a:ln>
        </p:spPr>
        <p:txBody>
          <a:bodyPr wrap="square" rtlCol="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800" b="0" i="0" u="none" strike="noStrike" kern="1200" cap="none" spc="0" normalizeH="0" baseline="0" noProof="0" dirty="0">
                <a:ln>
                  <a:noFill/>
                </a:ln>
                <a:solidFill>
                  <a:prstClr val="black"/>
                </a:solidFill>
                <a:effectLst/>
                <a:uLnTx/>
                <a:uFillTx/>
                <a:latin typeface="メイリオ" pitchFamily="50" charset="-128"/>
                <a:ea typeface="メイリオ" pitchFamily="50" charset="-128"/>
                <a:cs typeface="メイリオ" pitchFamily="50" charset="-128"/>
              </a:rPr>
              <a:t>健康</a:t>
            </a:r>
            <a:endParaRPr kumimoji="0" lang="en-US" altLang="ja-JP" sz="1800" b="0" i="0" u="none" strike="noStrike" kern="1200" cap="none" spc="0" normalizeH="0" baseline="0" noProof="0" dirty="0">
              <a:ln>
                <a:noFill/>
              </a:ln>
              <a:solidFill>
                <a:prstClr val="black"/>
              </a:solidFill>
              <a:effectLst/>
              <a:uLnTx/>
              <a:uFillTx/>
              <a:latin typeface="メイリオ" pitchFamily="50" charset="-128"/>
              <a:ea typeface="メイリオ" pitchFamily="50" charset="-128"/>
              <a:cs typeface="メイリオ" pitchFamily="50" charset="-128"/>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800" b="0" i="0" u="none" strike="noStrike" kern="1200" cap="none" spc="0" normalizeH="0" baseline="0" noProof="0" dirty="0">
                <a:ln>
                  <a:noFill/>
                </a:ln>
                <a:solidFill>
                  <a:prstClr val="black"/>
                </a:solidFill>
                <a:effectLst/>
                <a:uLnTx/>
                <a:uFillTx/>
                <a:latin typeface="メイリオ" pitchFamily="50" charset="-128"/>
                <a:ea typeface="メイリオ" pitchFamily="50" charset="-128"/>
                <a:cs typeface="メイリオ" pitchFamily="50" charset="-128"/>
              </a:rPr>
              <a:t>推進課</a:t>
            </a:r>
          </a:p>
        </p:txBody>
      </p:sp>
      <p:sp>
        <p:nvSpPr>
          <p:cNvPr id="82" name="テキスト ボックス 81"/>
          <p:cNvSpPr txBox="1"/>
          <p:nvPr/>
        </p:nvSpPr>
        <p:spPr>
          <a:xfrm>
            <a:off x="1630904" y="4505981"/>
            <a:ext cx="1015254" cy="1007931"/>
          </a:xfrm>
          <a:prstGeom prst="rect">
            <a:avLst/>
          </a:prstGeom>
          <a:solidFill>
            <a:schemeClr val="bg1">
              <a:alpha val="85000"/>
            </a:schemeClr>
          </a:solidFill>
          <a:ln>
            <a:solidFill>
              <a:schemeClr val="tx1"/>
            </a:solidFill>
          </a:ln>
        </p:spPr>
        <p:txBody>
          <a:bodyPr wrap="square" rtlCol="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600" b="0" i="0" u="none" strike="noStrike" kern="1200" cap="none" spc="0" normalizeH="0" baseline="0" noProof="0" dirty="0">
                <a:ln>
                  <a:noFill/>
                </a:ln>
                <a:solidFill>
                  <a:prstClr val="black"/>
                </a:solidFill>
                <a:effectLst/>
                <a:uLnTx/>
                <a:uFillTx/>
                <a:latin typeface="メイリオ" pitchFamily="50" charset="-128"/>
                <a:ea typeface="メイリオ" pitchFamily="50" charset="-128"/>
                <a:cs typeface="メイリオ" pitchFamily="50" charset="-128"/>
              </a:rPr>
              <a:t>障がい</a:t>
            </a:r>
            <a:r>
              <a:rPr kumimoji="0" lang="en-US" altLang="ja-JP" sz="1600" b="0" i="0" u="none" strike="noStrike" kern="1200" cap="none" spc="0" normalizeH="0" baseline="0" noProof="0" dirty="0">
                <a:ln>
                  <a:noFill/>
                </a:ln>
                <a:solidFill>
                  <a:prstClr val="black"/>
                </a:solidFill>
                <a:effectLst/>
                <a:uLnTx/>
                <a:uFillTx/>
                <a:latin typeface="メイリオ" pitchFamily="50" charset="-128"/>
                <a:ea typeface="メイリオ" pitchFamily="50" charset="-128"/>
                <a:cs typeface="メイリオ" pitchFamily="50" charset="-128"/>
              </a:rPr>
              <a:t/>
            </a:r>
            <a:br>
              <a:rPr kumimoji="0" lang="en-US" altLang="ja-JP" sz="1600" b="0" i="0" u="none" strike="noStrike" kern="1200" cap="none" spc="0" normalizeH="0" baseline="0" noProof="0" dirty="0">
                <a:ln>
                  <a:noFill/>
                </a:ln>
                <a:solidFill>
                  <a:prstClr val="black"/>
                </a:solidFill>
                <a:effectLst/>
                <a:uLnTx/>
                <a:uFillTx/>
                <a:latin typeface="メイリオ" pitchFamily="50" charset="-128"/>
                <a:ea typeface="メイリオ" pitchFamily="50" charset="-128"/>
                <a:cs typeface="メイリオ" pitchFamily="50" charset="-128"/>
              </a:rPr>
            </a:br>
            <a:r>
              <a:rPr kumimoji="0" lang="ja-JP" altLang="en-US" sz="1600" b="0" i="0" u="none" strike="noStrike" kern="1200" cap="none" spc="0" normalizeH="0" baseline="0" noProof="0" dirty="0">
                <a:ln>
                  <a:noFill/>
                </a:ln>
                <a:solidFill>
                  <a:prstClr val="black"/>
                </a:solidFill>
                <a:effectLst/>
                <a:uLnTx/>
                <a:uFillTx/>
                <a:latin typeface="メイリオ" pitchFamily="50" charset="-128"/>
                <a:ea typeface="メイリオ" pitchFamily="50" charset="-128"/>
                <a:cs typeface="メイリオ" pitchFamily="50" charset="-128"/>
              </a:rPr>
              <a:t>福祉課</a:t>
            </a:r>
          </a:p>
        </p:txBody>
      </p:sp>
      <p:sp>
        <p:nvSpPr>
          <p:cNvPr id="72" name="正方形/長方形 71"/>
          <p:cNvSpPr/>
          <p:nvPr/>
        </p:nvSpPr>
        <p:spPr>
          <a:xfrm>
            <a:off x="498764" y="5314194"/>
            <a:ext cx="11034090" cy="353792"/>
          </a:xfrm>
          <a:prstGeom prst="rect">
            <a:avLst/>
          </a:prstGeom>
          <a:solidFill>
            <a:schemeClr val="bg1"/>
          </a:solidFill>
          <a:ln>
            <a:solidFill>
              <a:srgbClr val="05080B"/>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800" i="0" u="none" strike="noStrike" kern="1200" cap="none" spc="0" normalizeH="0" baseline="0" noProof="0" dirty="0">
                <a:ln>
                  <a:noFill/>
                </a:ln>
                <a:solidFill>
                  <a:schemeClr val="tx1"/>
                </a:solidFill>
                <a:effectLst/>
                <a:uLnTx/>
                <a:uFillTx/>
                <a:latin typeface="メイリオ" pitchFamily="50" charset="-128"/>
                <a:ea typeface="メイリオ" pitchFamily="50" charset="-128"/>
                <a:cs typeface="メイリオ" pitchFamily="50" charset="-128"/>
              </a:rPr>
              <a:t>地域ケア会議</a:t>
            </a:r>
            <a:r>
              <a:rPr kumimoji="0" lang="en-US" altLang="ja-JP" sz="1400" b="0" i="0" u="none" strike="noStrike" kern="1200" cap="none" spc="0" normalizeH="0" baseline="0" noProof="0" dirty="0">
                <a:ln>
                  <a:noFill/>
                </a:ln>
                <a:solidFill>
                  <a:prstClr val="black"/>
                </a:solidFill>
                <a:effectLst/>
                <a:uLnTx/>
                <a:uFillTx/>
                <a:latin typeface="メイリオ" pitchFamily="50" charset="-128"/>
                <a:ea typeface="メイリオ" pitchFamily="50" charset="-128"/>
                <a:cs typeface="メイリオ" pitchFamily="50" charset="-128"/>
              </a:rPr>
              <a:t>【</a:t>
            </a:r>
            <a:r>
              <a:rPr kumimoji="0" lang="ja-JP" altLang="en-US" sz="1400" b="0" i="0" u="none" strike="noStrike" kern="1200" cap="none" spc="0" normalizeH="0" baseline="0" noProof="0" dirty="0">
                <a:ln>
                  <a:noFill/>
                </a:ln>
                <a:solidFill>
                  <a:prstClr val="black"/>
                </a:solidFill>
                <a:effectLst/>
                <a:uLnTx/>
                <a:uFillTx/>
                <a:latin typeface="メイリオ" pitchFamily="50" charset="-128"/>
                <a:ea typeface="メイリオ" pitchFamily="50" charset="-128"/>
                <a:cs typeface="メイリオ" pitchFamily="50" charset="-128"/>
              </a:rPr>
              <a:t>地域</a:t>
            </a:r>
            <a:r>
              <a:rPr kumimoji="0" lang="ja-JP" altLang="en-US" sz="1400" b="0" i="0" u="none" strike="noStrike" kern="1200" cap="none" spc="0" normalizeH="0" baseline="0" noProof="0" dirty="0" smtClean="0">
                <a:ln>
                  <a:noFill/>
                </a:ln>
                <a:solidFill>
                  <a:prstClr val="black"/>
                </a:solidFill>
                <a:effectLst/>
                <a:uLnTx/>
                <a:uFillTx/>
                <a:latin typeface="メイリオ" pitchFamily="50" charset="-128"/>
                <a:ea typeface="メイリオ" pitchFamily="50" charset="-128"/>
                <a:cs typeface="メイリオ" pitchFamily="50" charset="-128"/>
              </a:rPr>
              <a:t>包括支援センター調整係</a:t>
            </a:r>
            <a:r>
              <a:rPr kumimoji="0" lang="en-US" altLang="ja-JP" sz="1400" i="0" u="none" strike="noStrike" kern="1200" cap="none" spc="0" normalizeH="0" baseline="0" noProof="0" dirty="0" smtClean="0">
                <a:ln>
                  <a:noFill/>
                </a:ln>
                <a:solidFill>
                  <a:prstClr val="black"/>
                </a:solidFill>
                <a:effectLst/>
                <a:uLnTx/>
                <a:uFillTx/>
                <a:latin typeface="メイリオ" pitchFamily="50" charset="-128"/>
                <a:ea typeface="メイリオ" pitchFamily="50" charset="-128"/>
                <a:cs typeface="メイリオ" pitchFamily="50" charset="-128"/>
              </a:rPr>
              <a:t>】</a:t>
            </a:r>
            <a:r>
              <a:rPr kumimoji="0" lang="en-US" altLang="ja-JP" sz="1400" i="0" u="none" strike="noStrike" kern="1200" cap="none" spc="0" normalizeH="0" baseline="0" noProof="0" dirty="0" smtClean="0">
                <a:ln>
                  <a:noFill/>
                </a:ln>
                <a:solidFill>
                  <a:srgbClr val="FF0000"/>
                </a:solidFill>
                <a:effectLst/>
                <a:uLnTx/>
                <a:uFillTx/>
                <a:latin typeface="メイリオ" pitchFamily="50" charset="-128"/>
                <a:ea typeface="メイリオ" pitchFamily="50" charset="-128"/>
                <a:cs typeface="メイリオ" pitchFamily="50" charset="-128"/>
              </a:rPr>
              <a:t>※</a:t>
            </a:r>
            <a:r>
              <a:rPr kumimoji="0" lang="ja-JP" altLang="en-US" sz="1400" i="0" u="none" strike="noStrike" kern="1200" cap="none" spc="0" normalizeH="0" baseline="0" noProof="0" dirty="0">
                <a:ln>
                  <a:noFill/>
                </a:ln>
                <a:solidFill>
                  <a:srgbClr val="FF0000"/>
                </a:solidFill>
                <a:effectLst/>
                <a:uLnTx/>
                <a:uFillTx/>
                <a:latin typeface="メイリオ" pitchFamily="50" charset="-128"/>
                <a:ea typeface="メイリオ" pitchFamily="50" charset="-128"/>
                <a:cs typeface="メイリオ" pitchFamily="50" charset="-128"/>
              </a:rPr>
              <a:t>相談支援包括化推進員</a:t>
            </a:r>
            <a:r>
              <a:rPr kumimoji="0" lang="en-US" altLang="ja-JP" sz="1400" i="0" u="none" strike="noStrike" kern="1200" cap="none" spc="0" normalizeH="0" baseline="0" noProof="0" dirty="0">
                <a:ln>
                  <a:noFill/>
                </a:ln>
                <a:solidFill>
                  <a:srgbClr val="FF0000"/>
                </a:solidFill>
                <a:effectLst/>
                <a:uLnTx/>
                <a:uFillTx/>
                <a:latin typeface="メイリオ" pitchFamily="50" charset="-128"/>
                <a:ea typeface="メイリオ" pitchFamily="50" charset="-128"/>
                <a:cs typeface="メイリオ" pitchFamily="50" charset="-128"/>
              </a:rPr>
              <a:t>1</a:t>
            </a:r>
            <a:r>
              <a:rPr kumimoji="0" lang="ja-JP" altLang="en-US" sz="1400" i="0" u="none" strike="noStrike" kern="1200" cap="none" spc="0" normalizeH="0" baseline="0" noProof="0" dirty="0">
                <a:ln>
                  <a:noFill/>
                </a:ln>
                <a:solidFill>
                  <a:srgbClr val="FF0000"/>
                </a:solidFill>
                <a:effectLst/>
                <a:uLnTx/>
                <a:uFillTx/>
                <a:latin typeface="メイリオ" pitchFamily="50" charset="-128"/>
                <a:ea typeface="メイリオ" pitchFamily="50" charset="-128"/>
                <a:cs typeface="メイリオ" pitchFamily="50" charset="-128"/>
              </a:rPr>
              <a:t>名</a:t>
            </a:r>
            <a:r>
              <a:rPr kumimoji="0" lang="ja-JP" altLang="en-US" sz="1200" i="0" u="none" strike="noStrike" kern="1200" cap="none" spc="0" normalizeH="0" baseline="0" noProof="0" dirty="0">
                <a:ln>
                  <a:noFill/>
                </a:ln>
                <a:solidFill>
                  <a:srgbClr val="FF0000"/>
                </a:solidFill>
                <a:effectLst/>
                <a:uLnTx/>
                <a:uFillTx/>
                <a:latin typeface="メイリオ" pitchFamily="50" charset="-128"/>
                <a:ea typeface="メイリオ" pitchFamily="50" charset="-128"/>
                <a:cs typeface="メイリオ" pitchFamily="50" charset="-128"/>
              </a:rPr>
              <a:t>（調整係）</a:t>
            </a:r>
          </a:p>
        </p:txBody>
      </p:sp>
      <p:sp>
        <p:nvSpPr>
          <p:cNvPr id="9" name="テキスト ボックス 8"/>
          <p:cNvSpPr txBox="1"/>
          <p:nvPr/>
        </p:nvSpPr>
        <p:spPr>
          <a:xfrm>
            <a:off x="10140386" y="2073129"/>
            <a:ext cx="1794323" cy="52322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4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地域課題を政策化するためのコーディネート</a:t>
            </a:r>
          </a:p>
        </p:txBody>
      </p:sp>
      <p:sp>
        <p:nvSpPr>
          <p:cNvPr id="11" name="正方形/長方形 10"/>
          <p:cNvSpPr/>
          <p:nvPr/>
        </p:nvSpPr>
        <p:spPr>
          <a:xfrm>
            <a:off x="520927" y="6387465"/>
            <a:ext cx="10491393" cy="427465"/>
          </a:xfrm>
          <a:prstGeom prst="rect">
            <a:avLst/>
          </a:prstGeom>
          <a:solidFill>
            <a:schemeClr val="bg1"/>
          </a:solidFill>
          <a:ln>
            <a:solidFill>
              <a:srgbClr val="05080B"/>
            </a:solidFill>
          </a:ln>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600" i="0" u="none" strike="noStrike" kern="1200" cap="none" spc="0" normalizeH="0" baseline="0" noProof="0" dirty="0">
                <a:ln>
                  <a:noFill/>
                </a:ln>
                <a:solidFill>
                  <a:schemeClr val="tx1"/>
                </a:solidFill>
                <a:effectLst/>
                <a:uLnTx/>
                <a:uFillTx/>
                <a:latin typeface="メイリオ" pitchFamily="50" charset="-128"/>
                <a:ea typeface="メイリオ" pitchFamily="50" charset="-128"/>
                <a:cs typeface="メイリオ" pitchFamily="50" charset="-128"/>
              </a:rPr>
              <a:t>相談支援包括化推進員が、多機関連携が必要な相談支援・地域課題の把握・施策への反映をコーディネート</a:t>
            </a:r>
          </a:p>
        </p:txBody>
      </p:sp>
      <p:sp>
        <p:nvSpPr>
          <p:cNvPr id="6" name="楕円 5"/>
          <p:cNvSpPr/>
          <p:nvPr/>
        </p:nvSpPr>
        <p:spPr>
          <a:xfrm>
            <a:off x="3294952" y="3370350"/>
            <a:ext cx="1797686" cy="1169277"/>
          </a:xfrm>
          <a:prstGeom prst="ellipse">
            <a:avLst/>
          </a:prstGeom>
          <a:solidFill>
            <a:schemeClr val="bg1"/>
          </a:solidFill>
          <a:ln>
            <a:solidFill>
              <a:srgbClr val="05080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15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rPr>
              <a:t>相談支援包括化推進員によるコーディネート</a:t>
            </a:r>
          </a:p>
        </p:txBody>
      </p:sp>
      <p:sp>
        <p:nvSpPr>
          <p:cNvPr id="69" name="テキスト ボックス 68"/>
          <p:cNvSpPr txBox="1"/>
          <p:nvPr/>
        </p:nvSpPr>
        <p:spPr>
          <a:xfrm>
            <a:off x="8186047" y="4249975"/>
            <a:ext cx="615553" cy="939596"/>
          </a:xfrm>
          <a:prstGeom prst="rect">
            <a:avLst/>
          </a:prstGeom>
          <a:noFill/>
        </p:spPr>
        <p:txBody>
          <a:bodyPr vert="eaVert" wrap="square" rtlCol="0" anchor="ctr" anchorCtr="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400" b="1" i="0" u="none" strike="noStrike" kern="1200" cap="none" spc="0" normalizeH="0" baseline="0" noProof="0" dirty="0">
                <a:ln>
                  <a:noFill/>
                </a:ln>
                <a:solidFill>
                  <a:prstClr val="black"/>
                </a:solidFill>
                <a:effectLst/>
                <a:uLnTx/>
                <a:uFillTx/>
                <a:latin typeface="メイリオ" pitchFamily="50" charset="-128"/>
                <a:ea typeface="メイリオ" pitchFamily="50" charset="-128"/>
                <a:cs typeface="メイリオ" pitchFamily="50" charset="-128"/>
              </a:rPr>
              <a:t>地域課題</a:t>
            </a:r>
            <a:endParaRPr kumimoji="0" lang="en-US" altLang="ja-JP" sz="1400" b="1" i="0" u="none" strike="noStrike" kern="1200" cap="none" spc="0" normalizeH="0" baseline="0" noProof="0" dirty="0">
              <a:ln>
                <a:noFill/>
              </a:ln>
              <a:solidFill>
                <a:prstClr val="black"/>
              </a:solidFill>
              <a:effectLst/>
              <a:uLnTx/>
              <a:uFillTx/>
              <a:latin typeface="メイリオ" pitchFamily="50" charset="-128"/>
              <a:ea typeface="メイリオ" pitchFamily="50" charset="-128"/>
              <a:cs typeface="メイリオ" pitchFamily="50" charset="-128"/>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400" b="1" i="0" u="none" strike="noStrike" kern="1200" cap="none" spc="0" normalizeH="0" baseline="0" noProof="0" dirty="0">
                <a:ln>
                  <a:noFill/>
                </a:ln>
                <a:solidFill>
                  <a:prstClr val="black"/>
                </a:solidFill>
                <a:effectLst/>
                <a:uLnTx/>
                <a:uFillTx/>
                <a:latin typeface="メイリオ" pitchFamily="50" charset="-128"/>
                <a:ea typeface="メイリオ" pitchFamily="50" charset="-128"/>
                <a:cs typeface="メイリオ" pitchFamily="50" charset="-128"/>
              </a:rPr>
              <a:t>抽出整理</a:t>
            </a:r>
          </a:p>
        </p:txBody>
      </p:sp>
      <p:sp>
        <p:nvSpPr>
          <p:cNvPr id="19" name="上下矢印 18"/>
          <p:cNvSpPr/>
          <p:nvPr/>
        </p:nvSpPr>
        <p:spPr>
          <a:xfrm>
            <a:off x="7927748" y="3799152"/>
            <a:ext cx="1119988" cy="1533933"/>
          </a:xfrm>
          <a:prstGeom prst="upDownArrow">
            <a:avLst>
              <a:gd name="adj1" fmla="val 54785"/>
              <a:gd name="adj2" fmla="val 20095"/>
            </a:avLst>
          </a:prstGeom>
          <a:noFill/>
        </p:spPr>
        <p:style>
          <a:lnRef idx="2">
            <a:schemeClr val="accent1">
              <a:shade val="50000"/>
            </a:schemeClr>
          </a:lnRef>
          <a:fillRef idx="1">
            <a:schemeClr val="accent1"/>
          </a:fillRef>
          <a:effectRef idx="0">
            <a:schemeClr val="accent1"/>
          </a:effectRef>
          <a:fontRef idx="minor">
            <a:schemeClr val="lt1"/>
          </a:fontRef>
        </p:style>
        <p:txBody>
          <a:bodyPr vert="eaVert" rtlCol="0" anchor="ctr" anchorCtr="0"/>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altLang="ja-JP" sz="1800" b="1" i="0" u="none" strike="noStrike" kern="1200" cap="none" spc="0" normalizeH="0" baseline="0" noProof="0" dirty="0">
              <a:ln>
                <a:noFill/>
              </a:ln>
              <a:solidFill>
                <a:prstClr val="black"/>
              </a:solidFill>
              <a:effectLst/>
              <a:uLnTx/>
              <a:uFillTx/>
              <a:latin typeface="メイリオ" pitchFamily="50" charset="-128"/>
              <a:ea typeface="メイリオ" pitchFamily="50" charset="-128"/>
              <a:cs typeface="メイリオ" pitchFamily="50" charset="-128"/>
            </a:endParaRPr>
          </a:p>
        </p:txBody>
      </p:sp>
      <p:sp>
        <p:nvSpPr>
          <p:cNvPr id="43" name="スライド番号プレースホルダー 3"/>
          <p:cNvSpPr>
            <a:spLocks noGrp="1"/>
          </p:cNvSpPr>
          <p:nvPr>
            <p:ph type="sldNum" sz="quarter" idx="12"/>
          </p:nvPr>
        </p:nvSpPr>
        <p:spPr>
          <a:xfrm>
            <a:off x="9450648" y="6520743"/>
            <a:ext cx="2743200" cy="365125"/>
          </a:xfrm>
        </p:spPr>
        <p:txBody>
          <a:bodyPr/>
          <a:lstStyle/>
          <a:p>
            <a:fld id="{A97856BC-82C4-480E-9036-C325398DA966}" type="slidenum">
              <a:rPr kumimoji="1" lang="ja-JP" altLang="en-US" smtClean="0"/>
              <a:t>5</a:t>
            </a:fld>
            <a:endParaRPr kumimoji="1" lang="ja-JP" altLang="en-US" dirty="0"/>
          </a:p>
        </p:txBody>
      </p:sp>
    </p:spTree>
    <p:extLst>
      <p:ext uri="{BB962C8B-B14F-4D97-AF65-F5344CB8AC3E}">
        <p14:creationId xmlns:p14="http://schemas.microsoft.com/office/powerpoint/2010/main" val="6456864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141154"/>
            <a:ext cx="12192000" cy="1325563"/>
          </a:xfrm>
        </p:spPr>
        <p:txBody>
          <a:bodyPr>
            <a:normAutofit/>
          </a:bodyPr>
          <a:lstStyle/>
          <a:p>
            <a:r>
              <a:rPr lang="ja-JP" altLang="en-US" sz="4000" dirty="0">
                <a:solidFill>
                  <a:schemeClr val="tx2">
                    <a:lumMod val="75000"/>
                  </a:schemeClr>
                </a:solidFill>
                <a:latin typeface="メイリオ" panose="020B0604030504040204" pitchFamily="50" charset="-128"/>
              </a:rPr>
              <a:t>伊賀市の実践・しくみの特徴（強みと弱み）</a:t>
            </a:r>
            <a:endParaRPr kumimoji="1" lang="ja-JP" altLang="en-US" sz="4000" dirty="0">
              <a:solidFill>
                <a:schemeClr val="tx2">
                  <a:lumMod val="75000"/>
                </a:schemeClr>
              </a:solidFill>
            </a:endParaRPr>
          </a:p>
        </p:txBody>
      </p:sp>
      <p:sp>
        <p:nvSpPr>
          <p:cNvPr id="3" name="コンテンツ プレースホルダー 2"/>
          <p:cNvSpPr>
            <a:spLocks noGrp="1"/>
          </p:cNvSpPr>
          <p:nvPr>
            <p:ph sz="half" idx="1"/>
          </p:nvPr>
        </p:nvSpPr>
        <p:spPr>
          <a:xfrm>
            <a:off x="117987" y="1211876"/>
            <a:ext cx="11960942" cy="5399315"/>
          </a:xfrm>
        </p:spPr>
        <p:txBody>
          <a:bodyPr>
            <a:normAutofit/>
          </a:bodyPr>
          <a:lstStyle/>
          <a:p>
            <a:r>
              <a:rPr lang="ja-JP" altLang="en-US" dirty="0" smtClean="0">
                <a:solidFill>
                  <a:schemeClr val="tx2">
                    <a:lumMod val="75000"/>
                  </a:schemeClr>
                </a:solidFill>
                <a:latin typeface="メイリオ" panose="020B0604030504040204" pitchFamily="50" charset="-128"/>
                <a:ea typeface="メイリオ" panose="020B0604030504040204" pitchFamily="50" charset="-128"/>
              </a:rPr>
              <a:t>主要な機関を直営で運営</a:t>
            </a:r>
            <a:endParaRPr lang="en-US" altLang="ja-JP" dirty="0" smtClean="0">
              <a:solidFill>
                <a:schemeClr val="tx2">
                  <a:lumMod val="75000"/>
                </a:schemeClr>
              </a:solidFill>
              <a:latin typeface="メイリオ" panose="020B0604030504040204" pitchFamily="50" charset="-128"/>
              <a:ea typeface="メイリオ" panose="020B0604030504040204" pitchFamily="50" charset="-128"/>
            </a:endParaRPr>
          </a:p>
          <a:p>
            <a:pPr marL="0" indent="0">
              <a:buNone/>
            </a:pPr>
            <a:r>
              <a:rPr lang="ja-JP" altLang="en-US" dirty="0" smtClean="0">
                <a:solidFill>
                  <a:schemeClr val="tx2">
                    <a:lumMod val="75000"/>
                  </a:schemeClr>
                </a:solidFill>
                <a:latin typeface="メイリオ" panose="020B0604030504040204" pitchFamily="50" charset="-128"/>
                <a:ea typeface="メイリオ" panose="020B0604030504040204" pitchFamily="50" charset="-128"/>
              </a:rPr>
              <a:t>　地域包括支援センター　基幹障がい者相談支援センター</a:t>
            </a:r>
            <a:endParaRPr lang="en-US" altLang="ja-JP" dirty="0" smtClean="0">
              <a:solidFill>
                <a:schemeClr val="tx2">
                  <a:lumMod val="75000"/>
                </a:schemeClr>
              </a:solidFill>
              <a:latin typeface="メイリオ" panose="020B0604030504040204" pitchFamily="50" charset="-128"/>
              <a:ea typeface="メイリオ" panose="020B0604030504040204" pitchFamily="50" charset="-128"/>
            </a:endParaRPr>
          </a:p>
          <a:p>
            <a:pPr marL="0" indent="0">
              <a:buNone/>
            </a:pPr>
            <a:r>
              <a:rPr lang="ja-JP" altLang="en-US" dirty="0">
                <a:solidFill>
                  <a:schemeClr val="tx2">
                    <a:lumMod val="75000"/>
                  </a:schemeClr>
                </a:solidFill>
                <a:latin typeface="メイリオ" panose="020B0604030504040204" pitchFamily="50" charset="-128"/>
                <a:ea typeface="メイリオ" panose="020B0604030504040204" pitchFamily="50" charset="-128"/>
              </a:rPr>
              <a:t>　</a:t>
            </a:r>
            <a:r>
              <a:rPr lang="ja-JP" altLang="en-US" dirty="0" smtClean="0">
                <a:solidFill>
                  <a:schemeClr val="tx2">
                    <a:lumMod val="75000"/>
                  </a:schemeClr>
                </a:solidFill>
                <a:latin typeface="メイリオ" panose="020B0604030504040204" pitchFamily="50" charset="-128"/>
                <a:ea typeface="メイリオ" panose="020B0604030504040204" pitchFamily="50" charset="-128"/>
              </a:rPr>
              <a:t>自立相談支援機関（生活困窮）（直営＋委託）など</a:t>
            </a:r>
            <a:endParaRPr lang="en-US" altLang="ja-JP" dirty="0" smtClean="0">
              <a:solidFill>
                <a:schemeClr val="tx2">
                  <a:lumMod val="75000"/>
                </a:schemeClr>
              </a:solidFill>
              <a:latin typeface="メイリオ" panose="020B0604030504040204" pitchFamily="50" charset="-128"/>
              <a:ea typeface="メイリオ" panose="020B0604030504040204" pitchFamily="50" charset="-128"/>
            </a:endParaRPr>
          </a:p>
          <a:p>
            <a:pPr marL="0" indent="0">
              <a:buNone/>
            </a:pPr>
            <a:endParaRPr lang="en-US" altLang="ja-JP" dirty="0" smtClean="0">
              <a:solidFill>
                <a:schemeClr val="tx2">
                  <a:lumMod val="75000"/>
                </a:schemeClr>
              </a:solidFill>
              <a:latin typeface="メイリオ" panose="020B0604030504040204" pitchFamily="50" charset="-128"/>
              <a:ea typeface="メイリオ" panose="020B0604030504040204" pitchFamily="50" charset="-128"/>
            </a:endParaRPr>
          </a:p>
          <a:p>
            <a:r>
              <a:rPr lang="ja-JP" altLang="en-US" dirty="0" smtClean="0">
                <a:solidFill>
                  <a:schemeClr val="tx2">
                    <a:lumMod val="75000"/>
                  </a:schemeClr>
                </a:solidFill>
                <a:latin typeface="メイリオ" panose="020B0604030504040204" pitchFamily="50" charset="-128"/>
                <a:ea typeface="メイリオ" panose="020B0604030504040204" pitchFamily="50" charset="-128"/>
              </a:rPr>
              <a:t>地域福祉コーディネーターの配置</a:t>
            </a:r>
            <a:endParaRPr lang="en-US" altLang="ja-JP" dirty="0" smtClean="0">
              <a:solidFill>
                <a:schemeClr val="tx2">
                  <a:lumMod val="75000"/>
                </a:schemeClr>
              </a:solidFill>
              <a:latin typeface="メイリオ" panose="020B0604030504040204" pitchFamily="50" charset="-128"/>
              <a:ea typeface="メイリオ" panose="020B0604030504040204" pitchFamily="50" charset="-128"/>
            </a:endParaRPr>
          </a:p>
          <a:p>
            <a:pPr marL="0" indent="0">
              <a:buNone/>
            </a:pPr>
            <a:r>
              <a:rPr lang="ja-JP" altLang="en-US" dirty="0" smtClean="0">
                <a:solidFill>
                  <a:schemeClr val="tx2">
                    <a:lumMod val="75000"/>
                  </a:schemeClr>
                </a:solidFill>
                <a:latin typeface="メイリオ" panose="020B0604030504040204" pitchFamily="50" charset="-128"/>
                <a:ea typeface="メイリオ" panose="020B0604030504040204" pitchFamily="50" charset="-128"/>
              </a:rPr>
              <a:t>　社会福祉協議会に委託し、</a:t>
            </a:r>
            <a:r>
              <a:rPr lang="en-US" altLang="ja-JP" dirty="0" smtClean="0">
                <a:solidFill>
                  <a:schemeClr val="tx2">
                    <a:lumMod val="75000"/>
                  </a:schemeClr>
                </a:solidFill>
                <a:latin typeface="メイリオ" panose="020B0604030504040204" pitchFamily="50" charset="-128"/>
                <a:ea typeface="メイリオ" panose="020B0604030504040204" pitchFamily="50" charset="-128"/>
              </a:rPr>
              <a:t>13</a:t>
            </a:r>
            <a:r>
              <a:rPr lang="ja-JP" altLang="en-US" dirty="0" smtClean="0">
                <a:solidFill>
                  <a:schemeClr val="tx2">
                    <a:lumMod val="75000"/>
                  </a:schemeClr>
                </a:solidFill>
                <a:latin typeface="メイリオ" panose="020B0604030504040204" pitchFamily="50" charset="-128"/>
                <a:ea typeface="メイリオ" panose="020B0604030504040204" pitchFamily="50" charset="-128"/>
              </a:rPr>
              <a:t>名の地域福祉コーディネーターを配置。</a:t>
            </a:r>
            <a:endParaRPr lang="en-US" altLang="ja-JP" dirty="0" smtClean="0">
              <a:solidFill>
                <a:schemeClr val="tx2">
                  <a:lumMod val="75000"/>
                </a:schemeClr>
              </a:solidFill>
              <a:latin typeface="メイリオ" panose="020B0604030504040204" pitchFamily="50" charset="-128"/>
              <a:ea typeface="メイリオ" panose="020B0604030504040204" pitchFamily="50" charset="-128"/>
            </a:endParaRPr>
          </a:p>
          <a:p>
            <a:pPr marL="0" indent="0">
              <a:buNone/>
            </a:pPr>
            <a:r>
              <a:rPr lang="ja-JP" altLang="en-US" dirty="0" smtClean="0">
                <a:solidFill>
                  <a:schemeClr val="tx2">
                    <a:lumMod val="75000"/>
                  </a:schemeClr>
                </a:solidFill>
                <a:latin typeface="メイリオ" panose="020B0604030504040204" pitchFamily="50" charset="-128"/>
                <a:ea typeface="メイリオ" panose="020B0604030504040204" pitchFamily="50" charset="-128"/>
              </a:rPr>
              <a:t>　地域の住民自治組織の支援と共に、アウトリーチも含め個別支援も担う。</a:t>
            </a:r>
            <a:endParaRPr lang="en-US" altLang="ja-JP" dirty="0" smtClean="0">
              <a:solidFill>
                <a:schemeClr val="tx2">
                  <a:lumMod val="75000"/>
                </a:schemeClr>
              </a:solidFill>
              <a:latin typeface="メイリオ" panose="020B0604030504040204" pitchFamily="50" charset="-128"/>
              <a:ea typeface="メイリオ" panose="020B0604030504040204" pitchFamily="50" charset="-128"/>
            </a:endParaRPr>
          </a:p>
          <a:p>
            <a:pPr marL="0" indent="0">
              <a:buNone/>
            </a:pPr>
            <a:endParaRPr lang="en-US" altLang="ja-JP" dirty="0">
              <a:solidFill>
                <a:schemeClr val="tx2">
                  <a:lumMod val="75000"/>
                </a:schemeClr>
              </a:solidFill>
              <a:latin typeface="メイリオ" panose="020B0604030504040204" pitchFamily="50" charset="-128"/>
              <a:ea typeface="メイリオ" panose="020B0604030504040204" pitchFamily="50" charset="-128"/>
            </a:endParaRPr>
          </a:p>
          <a:p>
            <a:pPr marL="0" indent="0">
              <a:buNone/>
            </a:pPr>
            <a:r>
              <a:rPr lang="ja-JP" altLang="en-US" dirty="0" smtClean="0">
                <a:solidFill>
                  <a:schemeClr val="tx2">
                    <a:lumMod val="75000"/>
                  </a:schemeClr>
                </a:solidFill>
                <a:latin typeface="メイリオ" panose="020B0604030504040204" pitchFamily="50" charset="-128"/>
                <a:ea typeface="メイリオ" panose="020B0604030504040204" pitchFamily="50" charset="-128"/>
              </a:rPr>
              <a:t>・民生委員・児童委員の活発な活動</a:t>
            </a:r>
            <a:endParaRPr lang="en-US" altLang="ja-JP" dirty="0" smtClean="0">
              <a:solidFill>
                <a:schemeClr val="tx2">
                  <a:lumMod val="75000"/>
                </a:schemeClr>
              </a:solidFill>
              <a:latin typeface="メイリオ" panose="020B0604030504040204" pitchFamily="50" charset="-128"/>
              <a:ea typeface="メイリオ" panose="020B0604030504040204" pitchFamily="50" charset="-128"/>
            </a:endParaRPr>
          </a:p>
          <a:p>
            <a:pPr marL="0" indent="0">
              <a:buNone/>
            </a:pPr>
            <a:r>
              <a:rPr lang="ja-JP" altLang="en-US" dirty="0" smtClean="0">
                <a:solidFill>
                  <a:schemeClr val="tx2">
                    <a:lumMod val="75000"/>
                  </a:schemeClr>
                </a:solidFill>
                <a:latin typeface="メイリオ" panose="020B0604030504040204" pitchFamily="50" charset="-128"/>
                <a:ea typeface="メイリオ" panose="020B0604030504040204" pitchFamily="50" charset="-128"/>
              </a:rPr>
              <a:t>　</a:t>
            </a:r>
            <a:endParaRPr lang="en-US" altLang="ja-JP" dirty="0" smtClean="0">
              <a:solidFill>
                <a:schemeClr val="tx2">
                  <a:lumMod val="75000"/>
                </a:schemeClr>
              </a:solidFill>
              <a:latin typeface="メイリオ" panose="020B0604030504040204" pitchFamily="50" charset="-128"/>
              <a:ea typeface="メイリオ" panose="020B0604030504040204" pitchFamily="50" charset="-128"/>
            </a:endParaRPr>
          </a:p>
          <a:p>
            <a:pPr marL="0" indent="0">
              <a:buNone/>
            </a:pPr>
            <a:endParaRPr lang="en-US" altLang="ja-JP" dirty="0" smtClean="0">
              <a:latin typeface="メイリオ" panose="020B0604030504040204" pitchFamily="50" charset="-128"/>
              <a:ea typeface="メイリオ" panose="020B0604030504040204" pitchFamily="50" charset="-128"/>
            </a:endParaRPr>
          </a:p>
        </p:txBody>
      </p:sp>
      <p:sp>
        <p:nvSpPr>
          <p:cNvPr id="7" name="スライド番号プレースホルダー 6"/>
          <p:cNvSpPr>
            <a:spLocks noGrp="1"/>
          </p:cNvSpPr>
          <p:nvPr>
            <p:ph type="sldNum" sz="quarter" idx="12"/>
          </p:nvPr>
        </p:nvSpPr>
        <p:spPr/>
        <p:txBody>
          <a:bodyPr/>
          <a:lstStyle/>
          <a:p>
            <a:fld id="{C8C4E58A-2673-4B0F-81B1-55619399431B}" type="slidenum">
              <a:rPr kumimoji="1" lang="ja-JP" altLang="en-US" sz="2400" smtClean="0"/>
              <a:t>6</a:t>
            </a:fld>
            <a:endParaRPr kumimoji="1" lang="ja-JP" altLang="en-US" sz="2400" dirty="0"/>
          </a:p>
        </p:txBody>
      </p:sp>
    </p:spTree>
    <p:extLst>
      <p:ext uri="{BB962C8B-B14F-4D97-AF65-F5344CB8AC3E}">
        <p14:creationId xmlns:p14="http://schemas.microsoft.com/office/powerpoint/2010/main" val="19945897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141154"/>
            <a:ext cx="12192000" cy="1325563"/>
          </a:xfrm>
        </p:spPr>
        <p:txBody>
          <a:bodyPr>
            <a:normAutofit/>
          </a:bodyPr>
          <a:lstStyle/>
          <a:p>
            <a:r>
              <a:rPr lang="ja-JP" altLang="en-US" sz="4000" dirty="0">
                <a:solidFill>
                  <a:schemeClr val="tx2">
                    <a:lumMod val="75000"/>
                  </a:schemeClr>
                </a:solidFill>
                <a:latin typeface="メイリオ" panose="020B0604030504040204" pitchFamily="50" charset="-128"/>
              </a:rPr>
              <a:t>伊賀市の実践・しくみの特徴（強みと弱み）</a:t>
            </a:r>
            <a:endParaRPr kumimoji="1" lang="ja-JP" altLang="en-US" sz="4000" dirty="0">
              <a:solidFill>
                <a:schemeClr val="tx2">
                  <a:lumMod val="75000"/>
                </a:schemeClr>
              </a:solidFill>
            </a:endParaRPr>
          </a:p>
        </p:txBody>
      </p:sp>
      <p:sp>
        <p:nvSpPr>
          <p:cNvPr id="3" name="コンテンツ プレースホルダー 2"/>
          <p:cNvSpPr>
            <a:spLocks noGrp="1"/>
          </p:cNvSpPr>
          <p:nvPr>
            <p:ph sz="half" idx="1"/>
          </p:nvPr>
        </p:nvSpPr>
        <p:spPr>
          <a:xfrm>
            <a:off x="163836" y="1211876"/>
            <a:ext cx="11864327" cy="5399315"/>
          </a:xfrm>
        </p:spPr>
        <p:txBody>
          <a:bodyPr>
            <a:normAutofit/>
          </a:bodyPr>
          <a:lstStyle/>
          <a:p>
            <a:r>
              <a:rPr lang="ja-JP" altLang="en-US" dirty="0" smtClean="0">
                <a:solidFill>
                  <a:schemeClr val="tx2">
                    <a:lumMod val="75000"/>
                  </a:schemeClr>
                </a:solidFill>
                <a:latin typeface="メイリオ" panose="020B0604030504040204" pitchFamily="50" charset="-128"/>
                <a:ea typeface="メイリオ" panose="020B0604030504040204" pitchFamily="50" charset="-128"/>
              </a:rPr>
              <a:t>情報共有・連携・役割分担のしくみとして</a:t>
            </a:r>
            <a:endParaRPr lang="en-US" altLang="ja-JP" dirty="0">
              <a:solidFill>
                <a:schemeClr val="tx2">
                  <a:lumMod val="75000"/>
                </a:schemeClr>
              </a:solidFill>
              <a:latin typeface="メイリオ" panose="020B0604030504040204" pitchFamily="50" charset="-128"/>
              <a:ea typeface="メイリオ" panose="020B0604030504040204" pitchFamily="50" charset="-128"/>
            </a:endParaRPr>
          </a:p>
          <a:p>
            <a:pPr lvl="1"/>
            <a:r>
              <a:rPr lang="ja-JP" altLang="en-US" dirty="0">
                <a:solidFill>
                  <a:schemeClr val="tx2">
                    <a:lumMod val="75000"/>
                  </a:schemeClr>
                </a:solidFill>
                <a:latin typeface="メイリオ" panose="020B0604030504040204" pitchFamily="50" charset="-128"/>
              </a:rPr>
              <a:t>「地域生活課題の解決</a:t>
            </a:r>
            <a:r>
              <a:rPr lang="ja-JP" altLang="en-US" dirty="0" smtClean="0">
                <a:solidFill>
                  <a:schemeClr val="tx2">
                    <a:lumMod val="75000"/>
                  </a:schemeClr>
                </a:solidFill>
                <a:latin typeface="メイリオ" panose="020B0604030504040204" pitchFamily="50" charset="-128"/>
              </a:rPr>
              <a:t>」を目的に「</a:t>
            </a:r>
            <a:r>
              <a:rPr lang="ja-JP" altLang="en-US" dirty="0" smtClean="0">
                <a:solidFill>
                  <a:schemeClr val="tx2">
                    <a:lumMod val="75000"/>
                  </a:schemeClr>
                </a:solidFill>
                <a:latin typeface="メイリオ" panose="020B0604030504040204" pitchFamily="50" charset="-128"/>
                <a:ea typeface="メイリオ" panose="020B0604030504040204" pitchFamily="50" charset="-128"/>
              </a:rPr>
              <a:t>地域ケア会議」を市が設置</a:t>
            </a:r>
            <a:r>
              <a:rPr lang="ja-JP" altLang="en-US" dirty="0">
                <a:solidFill>
                  <a:schemeClr val="tx2">
                    <a:lumMod val="75000"/>
                  </a:schemeClr>
                </a:solidFill>
                <a:latin typeface="メイリオ" panose="020B0604030504040204" pitchFamily="50" charset="-128"/>
              </a:rPr>
              <a:t>・</a:t>
            </a:r>
            <a:r>
              <a:rPr lang="ja-JP" altLang="en-US" dirty="0" smtClean="0">
                <a:solidFill>
                  <a:schemeClr val="tx2">
                    <a:lumMod val="75000"/>
                  </a:schemeClr>
                </a:solidFill>
                <a:latin typeface="メイリオ" panose="020B0604030504040204" pitchFamily="50" charset="-128"/>
              </a:rPr>
              <a:t>運営</a:t>
            </a:r>
            <a:endParaRPr lang="en-US" altLang="ja-JP" dirty="0" smtClean="0">
              <a:solidFill>
                <a:schemeClr val="tx2">
                  <a:lumMod val="75000"/>
                </a:schemeClr>
              </a:solidFill>
              <a:latin typeface="メイリオ" panose="020B0604030504040204" pitchFamily="50" charset="-128"/>
            </a:endParaRPr>
          </a:p>
          <a:p>
            <a:pPr lvl="1"/>
            <a:r>
              <a:rPr lang="ja-JP" altLang="en-US" dirty="0" smtClean="0">
                <a:solidFill>
                  <a:schemeClr val="tx2">
                    <a:lumMod val="75000"/>
                  </a:schemeClr>
                </a:solidFill>
                <a:latin typeface="メイリオ" panose="020B0604030504040204" pitchFamily="50" charset="-128"/>
              </a:rPr>
              <a:t>福祉関係者だけでなく、</a:t>
            </a:r>
            <a:r>
              <a:rPr lang="ja-JP" altLang="en-US" dirty="0">
                <a:solidFill>
                  <a:schemeClr val="tx2">
                    <a:lumMod val="75000"/>
                  </a:schemeClr>
                </a:solidFill>
                <a:latin typeface="メイリオ" panose="020B0604030504040204" pitchFamily="50" charset="-128"/>
              </a:rPr>
              <a:t>必要に応じて、本人、家族、地域住民、税や教育の部局、地域の関係機関も参加</a:t>
            </a:r>
          </a:p>
          <a:p>
            <a:pPr lvl="1"/>
            <a:r>
              <a:rPr lang="ja-JP" altLang="en-US" dirty="0" smtClean="0">
                <a:solidFill>
                  <a:schemeClr val="tx2">
                    <a:lumMod val="75000"/>
                  </a:schemeClr>
                </a:solidFill>
                <a:latin typeface="メイリオ" panose="020B0604030504040204" pitchFamily="50" charset="-128"/>
              </a:rPr>
              <a:t>社会</a:t>
            </a:r>
            <a:r>
              <a:rPr lang="ja-JP" altLang="en-US" dirty="0">
                <a:solidFill>
                  <a:schemeClr val="tx2">
                    <a:lumMod val="75000"/>
                  </a:schemeClr>
                </a:solidFill>
                <a:latin typeface="メイリオ" panose="020B0604030504040204" pitchFamily="50" charset="-128"/>
              </a:rPr>
              <a:t>福祉法「支援会議</a:t>
            </a:r>
            <a:r>
              <a:rPr lang="ja-JP" altLang="en-US" dirty="0" smtClean="0">
                <a:solidFill>
                  <a:schemeClr val="tx2">
                    <a:lumMod val="75000"/>
                  </a:schemeClr>
                </a:solidFill>
                <a:latin typeface="メイリオ" panose="020B0604030504040204" pitchFamily="50" charset="-128"/>
              </a:rPr>
              <a:t>」、介護</a:t>
            </a:r>
            <a:r>
              <a:rPr lang="ja-JP" altLang="en-US" dirty="0">
                <a:solidFill>
                  <a:schemeClr val="tx2">
                    <a:lumMod val="75000"/>
                  </a:schemeClr>
                </a:solidFill>
                <a:latin typeface="メイリオ" panose="020B0604030504040204" pitchFamily="50" charset="-128"/>
              </a:rPr>
              <a:t>保険法「地域ケア会議</a:t>
            </a:r>
            <a:r>
              <a:rPr lang="ja-JP" altLang="en-US" dirty="0" smtClean="0">
                <a:solidFill>
                  <a:schemeClr val="tx2">
                    <a:lumMod val="75000"/>
                  </a:schemeClr>
                </a:solidFill>
                <a:latin typeface="メイリオ" panose="020B0604030504040204" pitchFamily="50" charset="-128"/>
              </a:rPr>
              <a:t>」、生活</a:t>
            </a:r>
            <a:r>
              <a:rPr lang="ja-JP" altLang="en-US" dirty="0">
                <a:solidFill>
                  <a:schemeClr val="tx2">
                    <a:lumMod val="75000"/>
                  </a:schemeClr>
                </a:solidFill>
                <a:latin typeface="メイリオ" panose="020B0604030504040204" pitchFamily="50" charset="-128"/>
              </a:rPr>
              <a:t>困窮者自立支援法「支援会議」に</a:t>
            </a:r>
            <a:r>
              <a:rPr lang="ja-JP" altLang="en-US" dirty="0" smtClean="0">
                <a:solidFill>
                  <a:schemeClr val="tx2">
                    <a:lumMod val="75000"/>
                  </a:schemeClr>
                </a:solidFill>
                <a:latin typeface="メイリオ" panose="020B0604030504040204" pitchFamily="50" charset="-128"/>
              </a:rPr>
              <a:t>位置づけ　→　本人同意の得られていないケースの情報共有が可能に</a:t>
            </a:r>
            <a:endParaRPr lang="ja-JP" altLang="en-US" dirty="0">
              <a:solidFill>
                <a:schemeClr val="tx2">
                  <a:lumMod val="75000"/>
                </a:schemeClr>
              </a:solidFill>
              <a:latin typeface="メイリオ" panose="020B0604030504040204" pitchFamily="50" charset="-128"/>
            </a:endParaRPr>
          </a:p>
          <a:p>
            <a:pPr marL="0" indent="0">
              <a:buNone/>
            </a:pPr>
            <a:endParaRPr lang="en-US" altLang="ja-JP" dirty="0" smtClean="0">
              <a:solidFill>
                <a:schemeClr val="tx2">
                  <a:lumMod val="75000"/>
                </a:schemeClr>
              </a:solidFill>
              <a:latin typeface="メイリオ" panose="020B0604030504040204" pitchFamily="50" charset="-128"/>
              <a:ea typeface="メイリオ" panose="020B0604030504040204" pitchFamily="50" charset="-128"/>
            </a:endParaRPr>
          </a:p>
          <a:p>
            <a:r>
              <a:rPr lang="ja-JP" altLang="en-US" dirty="0">
                <a:solidFill>
                  <a:schemeClr val="tx2">
                    <a:lumMod val="75000"/>
                  </a:schemeClr>
                </a:solidFill>
                <a:latin typeface="メイリオ" panose="020B0604030504040204" pitchFamily="50" charset="-128"/>
              </a:rPr>
              <a:t>情報共有・連携・役割分担のしくみとして</a:t>
            </a:r>
            <a:endParaRPr lang="en-US" altLang="ja-JP" dirty="0">
              <a:solidFill>
                <a:schemeClr val="tx2">
                  <a:lumMod val="75000"/>
                </a:schemeClr>
              </a:solidFill>
              <a:latin typeface="メイリオ" panose="020B0604030504040204" pitchFamily="50" charset="-128"/>
            </a:endParaRPr>
          </a:p>
          <a:p>
            <a:pPr lvl="1"/>
            <a:r>
              <a:rPr lang="ja-JP" altLang="en-US" dirty="0" smtClean="0">
                <a:solidFill>
                  <a:schemeClr val="tx2">
                    <a:lumMod val="75000"/>
                  </a:schemeClr>
                </a:solidFill>
                <a:latin typeface="メイリオ" panose="020B0604030504040204" pitchFamily="50" charset="-128"/>
              </a:rPr>
              <a:t>「相談支援包括化推進員」を配置（ミクロ・メゾ・マクロの各領域に）</a:t>
            </a:r>
            <a:endParaRPr lang="en-US" altLang="ja-JP" dirty="0" smtClean="0">
              <a:solidFill>
                <a:schemeClr val="tx2">
                  <a:lumMod val="75000"/>
                </a:schemeClr>
              </a:solidFill>
              <a:latin typeface="メイリオ" panose="020B0604030504040204" pitchFamily="50" charset="-128"/>
            </a:endParaRPr>
          </a:p>
          <a:p>
            <a:pPr lvl="1"/>
            <a:r>
              <a:rPr lang="ja-JP" altLang="en-US" dirty="0">
                <a:solidFill>
                  <a:schemeClr val="tx2">
                    <a:lumMod val="75000"/>
                  </a:schemeClr>
                </a:solidFill>
                <a:latin typeface="メイリオ" panose="020B0604030504040204" pitchFamily="50" charset="-128"/>
              </a:rPr>
              <a:t>連携</a:t>
            </a:r>
            <a:r>
              <a:rPr lang="ja-JP" altLang="en-US" dirty="0" smtClean="0">
                <a:solidFill>
                  <a:schemeClr val="tx2">
                    <a:lumMod val="75000"/>
                  </a:schemeClr>
                </a:solidFill>
                <a:latin typeface="メイリオ" panose="020B0604030504040204" pitchFamily="50" charset="-128"/>
              </a:rPr>
              <a:t>して「総合的・包括的な相談支援」が提供できるしくみを作る</a:t>
            </a:r>
            <a:endParaRPr lang="en-US" altLang="ja-JP" dirty="0">
              <a:solidFill>
                <a:schemeClr val="tx2">
                  <a:lumMod val="75000"/>
                </a:schemeClr>
              </a:solidFill>
              <a:latin typeface="メイリオ" panose="020B0604030504040204" pitchFamily="50" charset="-128"/>
            </a:endParaRPr>
          </a:p>
          <a:p>
            <a:pPr marL="0" indent="0">
              <a:buNone/>
            </a:pPr>
            <a:endParaRPr lang="en-US" altLang="ja-JP" dirty="0" smtClean="0">
              <a:latin typeface="メイリオ" panose="020B0604030504040204" pitchFamily="50" charset="-128"/>
              <a:ea typeface="メイリオ" panose="020B0604030504040204" pitchFamily="50" charset="-128"/>
            </a:endParaRPr>
          </a:p>
        </p:txBody>
      </p:sp>
      <p:sp>
        <p:nvSpPr>
          <p:cNvPr id="7" name="スライド番号プレースホルダー 6"/>
          <p:cNvSpPr>
            <a:spLocks noGrp="1"/>
          </p:cNvSpPr>
          <p:nvPr>
            <p:ph type="sldNum" sz="quarter" idx="12"/>
          </p:nvPr>
        </p:nvSpPr>
        <p:spPr/>
        <p:txBody>
          <a:bodyPr/>
          <a:lstStyle/>
          <a:p>
            <a:fld id="{C8C4E58A-2673-4B0F-81B1-55619399431B}" type="slidenum">
              <a:rPr kumimoji="1" lang="ja-JP" altLang="en-US" sz="2400" smtClean="0"/>
              <a:t>7</a:t>
            </a:fld>
            <a:endParaRPr kumimoji="1" lang="ja-JP" altLang="en-US" sz="2400" dirty="0"/>
          </a:p>
        </p:txBody>
      </p:sp>
    </p:spTree>
    <p:extLst>
      <p:ext uri="{BB962C8B-B14F-4D97-AF65-F5344CB8AC3E}">
        <p14:creationId xmlns:p14="http://schemas.microsoft.com/office/powerpoint/2010/main" val="6794371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グループ化 4"/>
          <p:cNvGrpSpPr/>
          <p:nvPr/>
        </p:nvGrpSpPr>
        <p:grpSpPr>
          <a:xfrm>
            <a:off x="110836" y="96982"/>
            <a:ext cx="11970328" cy="6664036"/>
            <a:chOff x="110836" y="96982"/>
            <a:chExt cx="11970328" cy="6664036"/>
          </a:xfrm>
        </p:grpSpPr>
        <p:grpSp>
          <p:nvGrpSpPr>
            <p:cNvPr id="3" name="グループ化 2"/>
            <p:cNvGrpSpPr/>
            <p:nvPr/>
          </p:nvGrpSpPr>
          <p:grpSpPr>
            <a:xfrm>
              <a:off x="110836" y="96982"/>
              <a:ext cx="11970328" cy="6664036"/>
              <a:chOff x="929899" y="744044"/>
              <a:chExt cx="10587506" cy="5934566"/>
            </a:xfrm>
          </p:grpSpPr>
          <p:sp>
            <p:nvSpPr>
              <p:cNvPr id="40" name="円形吹き出し 39"/>
              <p:cNvSpPr/>
              <p:nvPr/>
            </p:nvSpPr>
            <p:spPr>
              <a:xfrm>
                <a:off x="929899" y="744044"/>
                <a:ext cx="10587506" cy="5934566"/>
              </a:xfrm>
              <a:prstGeom prst="wedgeEllipseCallout">
                <a:avLst>
                  <a:gd name="adj1" fmla="val 32961"/>
                  <a:gd name="adj2" fmla="val 33143"/>
                </a:avLst>
              </a:prstGeom>
              <a:solidFill>
                <a:schemeClr val="tx2">
                  <a:lumMod val="10000"/>
                  <a:lumOff val="90000"/>
                </a:schemeClr>
              </a:solidFill>
              <a:ln w="635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rgbClr val="00B0F0"/>
                    </a:solidFill>
                    <a:effectLst/>
                    <a:uLnTx/>
                    <a:uFillTx/>
                    <a:latin typeface="游ゴシック" panose="020B0400000000000000" pitchFamily="50" charset="-128"/>
                    <a:ea typeface="游ゴシック" panose="020B0400000000000000" pitchFamily="50" charset="-128"/>
                    <a:cs typeface="+mn-cs"/>
                  </a:rPr>
                  <a:t>住民からの相談</a:t>
                </a:r>
                <a:endParaRPr kumimoji="1" lang="en-US" altLang="ja-JP" sz="1100" b="0" i="0" u="none" strike="noStrike" kern="1200" cap="none" spc="0" normalizeH="0" baseline="0" noProof="0" dirty="0">
                  <a:ln>
                    <a:noFill/>
                  </a:ln>
                  <a:solidFill>
                    <a:srgbClr val="00B0F0"/>
                  </a:solidFill>
                  <a:effectLst/>
                  <a:uLnTx/>
                  <a:uFillTx/>
                  <a:latin typeface="游ゴシック" panose="020B0400000000000000" pitchFamily="50" charset="-128"/>
                  <a:ea typeface="游ゴシック" panose="020B0400000000000000"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rgbClr val="00B0F0"/>
                    </a:solidFill>
                    <a:effectLst/>
                    <a:uLnTx/>
                    <a:uFillTx/>
                    <a:latin typeface="游ゴシック" panose="020B0400000000000000" pitchFamily="50" charset="-128"/>
                    <a:ea typeface="游ゴシック" panose="020B0400000000000000" pitchFamily="50" charset="-128"/>
                    <a:cs typeface="+mn-cs"/>
                  </a:rPr>
                  <a:t>地域からの情報</a:t>
                </a:r>
                <a:r>
                  <a:rPr kumimoji="1" lang="ja-JP" altLang="en-US" sz="1100" b="0" i="0" u="none" strike="noStrike" kern="1200" cap="none" spc="0" normalizeH="0" baseline="0" noProof="0" dirty="0" smtClean="0">
                    <a:ln>
                      <a:noFill/>
                    </a:ln>
                    <a:solidFill>
                      <a:srgbClr val="00B0F0"/>
                    </a:solidFill>
                    <a:effectLst/>
                    <a:uLnTx/>
                    <a:uFillTx/>
                    <a:latin typeface="游ゴシック" panose="020B0400000000000000" pitchFamily="50" charset="-128"/>
                    <a:ea typeface="游ゴシック" panose="020B0400000000000000" pitchFamily="50" charset="-128"/>
                    <a:cs typeface="+mn-cs"/>
                  </a:rPr>
                  <a:t>提供</a:t>
                </a:r>
                <a:endParaRPr kumimoji="1" lang="en-US" altLang="ja-JP" sz="1100" b="0" i="0" u="none" strike="noStrike" kern="1200" cap="none" spc="0" normalizeH="0" baseline="0" noProof="0" dirty="0" smtClean="0">
                  <a:ln>
                    <a:noFill/>
                  </a:ln>
                  <a:solidFill>
                    <a:srgbClr val="00B0F0"/>
                  </a:solidFill>
                  <a:effectLst/>
                  <a:uLnTx/>
                  <a:uFillTx/>
                  <a:latin typeface="游ゴシック" panose="020B0400000000000000" pitchFamily="50" charset="-128"/>
                  <a:ea typeface="游ゴシック" panose="020B0400000000000000"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dirty="0">
                  <a:ln>
                    <a:noFill/>
                  </a:ln>
                  <a:solidFill>
                    <a:srgbClr val="00B0F0"/>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33" name="角丸四角形 32"/>
              <p:cNvSpPr/>
              <p:nvPr/>
            </p:nvSpPr>
            <p:spPr>
              <a:xfrm>
                <a:off x="2707894" y="3608487"/>
                <a:ext cx="6952589" cy="2438731"/>
              </a:xfrm>
              <a:prstGeom prst="roundRect">
                <a:avLst/>
              </a:prstGeom>
              <a:solidFill>
                <a:srgbClr val="FFFF99"/>
              </a:solidFill>
              <a:ln w="635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200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20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200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20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地域づくり</a:t>
                </a:r>
                <a:r>
                  <a:rPr kumimoji="1" lang="ja-JP" altLang="en-US" sz="2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支援事業</a:t>
                </a:r>
                <a:endParaRPr kumimoji="1" lang="en-US" altLang="ja-JP" sz="2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・一般介護予防事業</a:t>
                </a:r>
                <a:endParaRPr kumimoji="1" lang="en-US" altLang="ja-JP"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・生活支援体制整備事業（協議体コーディネート事業）＋共助の基盤づくり事業</a:t>
                </a:r>
                <a:endParaRPr kumimoji="1" lang="en-US" altLang="ja-JP"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　</a:t>
                </a:r>
                <a:r>
                  <a:rPr kumimoji="1" lang="en-US" altLang="ja-JP"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a:t>
                </a:r>
                <a:r>
                  <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地域福祉コーディネーター（伊賀市社会福祉協</a:t>
                </a:r>
                <a:r>
                  <a:rPr kumimoji="1" lang="ja-JP" altLang="en-US"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議会に委託）</a:t>
                </a:r>
                <a:endParaRPr kumimoji="1" lang="en-US" altLang="ja-JP"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・地域活動支援センター（障がい）</a:t>
                </a:r>
                <a:endParaRPr kumimoji="1" lang="en-US" altLang="ja-JP"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・子育て支援拠点事業（子育て包括支援センター等</a:t>
                </a:r>
                <a:r>
                  <a:rPr kumimoji="1" lang="ja-JP" altLang="en-US"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a:t>
                </a:r>
                <a:endParaRPr kumimoji="1" lang="en-US" altLang="ja-JP"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38" name="角丸四角形 37"/>
              <p:cNvSpPr/>
              <p:nvPr/>
            </p:nvSpPr>
            <p:spPr>
              <a:xfrm>
                <a:off x="5272665" y="1808490"/>
                <a:ext cx="2161514" cy="2811968"/>
              </a:xfrm>
              <a:prstGeom prst="roundRect">
                <a:avLst/>
              </a:prstGeom>
              <a:solidFill>
                <a:srgbClr val="00B0F0">
                  <a:alpha val="71000"/>
                </a:srgbClr>
              </a:solidFill>
              <a:ln w="635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多機関協働事業</a:t>
                </a:r>
                <a:endParaRPr kumimoji="1" lang="en-US" altLang="ja-JP" sz="2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05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地域</a:t>
                </a: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包括支援センター</a:t>
                </a:r>
                <a:endPar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調整係</a:t>
                </a:r>
                <a:endPar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相談支援包括化</a:t>
                </a: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推進員</a:t>
                </a:r>
                <a:endPar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05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05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05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05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05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05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05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39" name="楕円 38"/>
              <p:cNvSpPr/>
              <p:nvPr/>
            </p:nvSpPr>
            <p:spPr>
              <a:xfrm>
                <a:off x="5358255" y="3275280"/>
                <a:ext cx="2161514" cy="1003732"/>
              </a:xfrm>
              <a:prstGeom prst="ellipse">
                <a:avLst/>
              </a:prstGeom>
              <a:solidFill>
                <a:schemeClr val="accent4">
                  <a:lumMod val="60000"/>
                  <a:lumOff val="40000"/>
                </a:schemeClr>
              </a:solidFill>
              <a:ln w="635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srgbClr val="ED7D31">
                        <a:lumMod val="50000"/>
                      </a:srgbClr>
                    </a:solidFill>
                    <a:effectLst/>
                    <a:uLnTx/>
                    <a:uFillTx/>
                    <a:latin typeface="游ゴシック" panose="020B0400000000000000" pitchFamily="50" charset="-128"/>
                    <a:ea typeface="游ゴシック" panose="020B0400000000000000" pitchFamily="50" charset="-128"/>
                    <a:cs typeface="+mn-cs"/>
                  </a:rPr>
                  <a:t>重層的</a:t>
                </a:r>
                <a:endParaRPr kumimoji="1" lang="en-US" altLang="ja-JP" sz="1800" b="0" i="0" u="none" strike="noStrike" kern="1200" cap="none" spc="0" normalizeH="0" baseline="0" noProof="0" dirty="0">
                  <a:ln>
                    <a:noFill/>
                  </a:ln>
                  <a:solidFill>
                    <a:srgbClr val="ED7D31">
                      <a:lumMod val="50000"/>
                    </a:srgbClr>
                  </a:solidFill>
                  <a:effectLst/>
                  <a:uLnTx/>
                  <a:uFillTx/>
                  <a:latin typeface="游ゴシック" panose="020B0400000000000000" pitchFamily="50" charset="-128"/>
                  <a:ea typeface="游ゴシック" panose="020B0400000000000000"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srgbClr val="ED7D31">
                        <a:lumMod val="50000"/>
                      </a:srgbClr>
                    </a:solidFill>
                    <a:effectLst/>
                    <a:uLnTx/>
                    <a:uFillTx/>
                    <a:latin typeface="游ゴシック" panose="020B0400000000000000" pitchFamily="50" charset="-128"/>
                    <a:ea typeface="游ゴシック" panose="020B0400000000000000" pitchFamily="50" charset="-128"/>
                    <a:cs typeface="+mn-cs"/>
                  </a:rPr>
                  <a:t>支援会議</a:t>
                </a:r>
                <a:endParaRPr kumimoji="1" lang="en-US" altLang="ja-JP" sz="1800" b="0" i="0" u="none" strike="noStrike" kern="1200" cap="none" spc="0" normalizeH="0" baseline="0" noProof="0" dirty="0">
                  <a:ln>
                    <a:noFill/>
                  </a:ln>
                  <a:solidFill>
                    <a:srgbClr val="ED7D31">
                      <a:lumMod val="50000"/>
                    </a:srgbClr>
                  </a:solidFill>
                  <a:effectLst/>
                  <a:uLnTx/>
                  <a:uFillTx/>
                  <a:latin typeface="游ゴシック" panose="020B0400000000000000" pitchFamily="50" charset="-128"/>
                  <a:ea typeface="游ゴシック" panose="020B0400000000000000"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srgbClr val="ED7D31">
                        <a:lumMod val="50000"/>
                      </a:srgbClr>
                    </a:solidFill>
                    <a:effectLst/>
                    <a:uLnTx/>
                    <a:uFillTx/>
                    <a:latin typeface="游ゴシック" panose="020B0400000000000000" pitchFamily="50" charset="-128"/>
                    <a:ea typeface="游ゴシック" panose="020B0400000000000000" pitchFamily="50" charset="-128"/>
                    <a:cs typeface="+mn-cs"/>
                  </a:rPr>
                  <a:t>（地域ケア会議）</a:t>
                </a:r>
              </a:p>
            </p:txBody>
          </p:sp>
          <p:sp>
            <p:nvSpPr>
              <p:cNvPr id="34" name="角丸四角形 33"/>
              <p:cNvSpPr/>
              <p:nvPr/>
            </p:nvSpPr>
            <p:spPr>
              <a:xfrm>
                <a:off x="2677544" y="2679322"/>
                <a:ext cx="5361421" cy="1926804"/>
              </a:xfrm>
              <a:prstGeom prst="roundRect">
                <a:avLst/>
              </a:prstGeom>
              <a:solidFill>
                <a:srgbClr val="FFC000">
                  <a:alpha val="44000"/>
                </a:srgbClr>
              </a:solidFill>
              <a:ln w="635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継続的支援事業</a:t>
                </a:r>
                <a:endParaRPr kumimoji="1" lang="en-US" altLang="ja-JP" sz="2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（きっかけをつくるためにアウトリーチ</a:t>
                </a:r>
                <a:endParaRPr kumimoji="1" lang="en-US" altLang="ja-JP"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　など様々な手法で関わりを続ける）</a:t>
                </a:r>
                <a:endParaRPr kumimoji="1" lang="en-US" altLang="ja-JP"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　・包括的相談支援事業の実施機関</a:t>
                </a:r>
                <a:endParaRPr kumimoji="1" lang="en-US" altLang="ja-JP"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　＋地域福祉コーディネーター</a:t>
                </a:r>
                <a:endParaRPr kumimoji="1" lang="en-US" altLang="ja-JP"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　　（伊賀市社会福祉協</a:t>
                </a:r>
                <a:r>
                  <a:rPr kumimoji="1" lang="ja-JP" altLang="en-US"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議会に委託）</a:t>
                </a:r>
                <a:endParaRPr kumimoji="1" lang="en-US" altLang="ja-JP"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　　</a:t>
                </a:r>
                <a:endParaRPr kumimoji="1" lang="en-US" altLang="ja-JP" sz="9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36" name="角丸四角形 35"/>
              <p:cNvSpPr/>
              <p:nvPr/>
            </p:nvSpPr>
            <p:spPr>
              <a:xfrm>
                <a:off x="7211953" y="1558067"/>
                <a:ext cx="2661067" cy="3062391"/>
              </a:xfrm>
              <a:prstGeom prst="roundRect">
                <a:avLst/>
              </a:prstGeom>
              <a:solidFill>
                <a:schemeClr val="accent6">
                  <a:lumMod val="60000"/>
                  <a:lumOff val="40000"/>
                  <a:alpha val="79000"/>
                </a:schemeClr>
              </a:solidFill>
              <a:ln w="635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200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20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200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20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200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参加</a:t>
                </a:r>
                <a:r>
                  <a:rPr kumimoji="1" lang="ja-JP" altLang="en-US" sz="2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支援事業</a:t>
                </a:r>
                <a:endParaRPr kumimoji="1" lang="en-US" altLang="ja-JP" sz="2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　伊賀市社協</a:t>
                </a:r>
                <a:r>
                  <a:rPr kumimoji="1" lang="ja-JP" altLang="en-US"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に委託（</a:t>
                </a:r>
                <a:r>
                  <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一部）</a:t>
                </a:r>
                <a:endParaRPr kumimoji="1" lang="en-US" altLang="ja-JP"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（包括的相談支援事業の</a:t>
                </a:r>
                <a:r>
                  <a:rPr kumimoji="1" lang="ja-JP" altLang="en-US"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実施</a:t>
                </a:r>
                <a:endParaRPr kumimoji="1" lang="en-US" altLang="ja-JP"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　</a:t>
                </a:r>
                <a:r>
                  <a:rPr kumimoji="1" lang="ja-JP" altLang="en-US"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機関</a:t>
                </a:r>
                <a:r>
                  <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などでは引き続き実施）</a:t>
                </a:r>
                <a:endParaRPr kumimoji="1" lang="en-US" altLang="ja-JP"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4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35" name="角丸四角形 34"/>
              <p:cNvSpPr/>
              <p:nvPr/>
            </p:nvSpPr>
            <p:spPr>
              <a:xfrm>
                <a:off x="2707316" y="1506491"/>
                <a:ext cx="5389493" cy="2344488"/>
              </a:xfrm>
              <a:prstGeom prst="roundRect">
                <a:avLst/>
              </a:prstGeom>
              <a:solidFill>
                <a:srgbClr val="FF0000">
                  <a:alpha val="9000"/>
                </a:srgbClr>
              </a:solidFill>
              <a:ln w="635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1"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　</a:t>
                </a:r>
                <a:r>
                  <a:rPr kumimoji="1" lang="ja-JP" altLang="en-US" sz="18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包括的相談支援</a:t>
                </a:r>
                <a:r>
                  <a:rPr kumimoji="1" lang="ja-JP" altLang="en-US" sz="18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事業</a:t>
                </a:r>
                <a:endParaRPr kumimoji="1" lang="en-US" altLang="ja-JP" sz="18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a:t>
                </a:r>
                <a:r>
                  <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地域包括支援センター相談支援室</a:t>
                </a:r>
                <a:endParaRPr kumimoji="1" lang="en-US" altLang="ja-JP"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a:t>
                </a:r>
                <a:r>
                  <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障がい者相談支援センター</a:t>
                </a:r>
                <a:endParaRPr kumimoji="1" lang="en-US" altLang="ja-JP"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a:t>
                </a:r>
                <a:r>
                  <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利用者支援事業＋（</a:t>
                </a:r>
                <a:r>
                  <a:rPr kumimoji="1" lang="ja-JP" altLang="en-US"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児童等の相談）</a:t>
                </a:r>
                <a:r>
                  <a:rPr kumimoji="1" lang="ja-JP" altLang="en-US" sz="1400" b="1" i="0" u="sng"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　</a:t>
                </a:r>
                <a:endParaRPr kumimoji="1" lang="en-US" altLang="ja-JP" sz="1400" b="1" i="0" u="sng"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a:t>
                </a:r>
                <a:r>
                  <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自立相談支援事業（生活支援課＋おあいこ）</a:t>
                </a:r>
                <a:endParaRPr kumimoji="1" lang="en-US" altLang="ja-JP"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　　　　　　　　　　　　　　　　　　　　　</a:t>
                </a:r>
                <a:endParaRPr kumimoji="1" lang="en-US" altLang="ja-JP" sz="9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　　　　　　　　　　　　　　　</a:t>
                </a:r>
                <a:endParaRPr kumimoji="1" lang="en-US" altLang="ja-JP" sz="9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grpSp>
        <p:sp>
          <p:nvSpPr>
            <p:cNvPr id="4" name="テキスト ボックス 3"/>
            <p:cNvSpPr txBox="1"/>
            <p:nvPr/>
          </p:nvSpPr>
          <p:spPr>
            <a:xfrm>
              <a:off x="337276" y="2338854"/>
              <a:ext cx="1798993"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多様な相談・支援のニーズ</a:t>
              </a:r>
              <a:endParaRPr kumimoji="1" lang="en-US" altLang="ja-JP" sz="20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25" name="テキスト ボックス 24"/>
            <p:cNvSpPr txBox="1"/>
            <p:nvPr/>
          </p:nvSpPr>
          <p:spPr>
            <a:xfrm>
              <a:off x="10167931" y="2031077"/>
              <a:ext cx="1656184" cy="101566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興味・関心から始まる活動</a:t>
              </a:r>
              <a:endParaRPr kumimoji="1" lang="en-US" altLang="ja-JP" sz="20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26" name="テキスト ボックス 25"/>
            <p:cNvSpPr txBox="1"/>
            <p:nvPr/>
          </p:nvSpPr>
          <p:spPr>
            <a:xfrm>
              <a:off x="3575720" y="6099827"/>
              <a:ext cx="5279274" cy="55399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多様なフォーマル・インフォーマルな社会資源</a:t>
              </a:r>
              <a:endParaRPr kumimoji="1" lang="en-US" altLang="ja-JP" sz="18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「すでにつながっているもの、これからつながるもの」</a:t>
              </a:r>
              <a:endParaRPr kumimoji="1"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27" name="テキスト ボックス 26"/>
            <p:cNvSpPr txBox="1"/>
            <p:nvPr/>
          </p:nvSpPr>
          <p:spPr>
            <a:xfrm>
              <a:off x="10305786" y="3351964"/>
              <a:ext cx="1656184" cy="132343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より豊かなくらしをめざしたまちづくり</a:t>
              </a:r>
              <a:endParaRPr kumimoji="1" lang="en-US" altLang="ja-JP" sz="20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28" name="テキスト ボックス 27"/>
            <p:cNvSpPr txBox="1"/>
            <p:nvPr/>
          </p:nvSpPr>
          <p:spPr>
            <a:xfrm>
              <a:off x="605853" y="3858897"/>
              <a:ext cx="1656184"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課題解決を</a:t>
              </a:r>
              <a:r>
                <a:rPr kumimoji="1" lang="ja-JP" altLang="en-US" sz="2000" dirty="0" err="1" smtClean="0">
                  <a:solidFill>
                    <a:prstClr val="black"/>
                  </a:solidFill>
                  <a:latin typeface="メイリオ" panose="020B0604030504040204" pitchFamily="50" charset="-128"/>
                  <a:ea typeface="メイリオ" panose="020B0604030504040204" pitchFamily="50" charset="-128"/>
                </a:rPr>
                <a:t>めざ</a:t>
              </a:r>
              <a:r>
                <a:rPr kumimoji="1" lang="ja-JP" altLang="en-US" sz="20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す活動</a:t>
              </a:r>
              <a:endParaRPr kumimoji="1" lang="en-US" altLang="ja-JP" sz="20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2" name="テキスト ボックス 1"/>
            <p:cNvSpPr txBox="1"/>
            <p:nvPr/>
          </p:nvSpPr>
          <p:spPr>
            <a:xfrm>
              <a:off x="139579" y="261180"/>
              <a:ext cx="10778838"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320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伊賀市の重層的支援体制整備事業のイメージ</a:t>
              </a:r>
              <a:endParaRPr kumimoji="1" lang="ja-JP" altLang="en-US" sz="320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grpSp>
      <p:sp>
        <p:nvSpPr>
          <p:cNvPr id="17" name="スライド番号プレースホルダー 6"/>
          <p:cNvSpPr>
            <a:spLocks noGrp="1"/>
          </p:cNvSpPr>
          <p:nvPr>
            <p:ph type="sldNum" sz="quarter" idx="12"/>
          </p:nvPr>
        </p:nvSpPr>
        <p:spPr>
          <a:xfrm>
            <a:off x="8610600" y="6356350"/>
            <a:ext cx="2743200" cy="365125"/>
          </a:xfrm>
        </p:spPr>
        <p:txBody>
          <a:bodyPr/>
          <a:lstStyle/>
          <a:p>
            <a:fld id="{C8C4E58A-2673-4B0F-81B1-55619399431B}" type="slidenum">
              <a:rPr kumimoji="1" lang="ja-JP" altLang="en-US" sz="2400" smtClean="0"/>
              <a:t>8</a:t>
            </a:fld>
            <a:endParaRPr kumimoji="1" lang="ja-JP" altLang="en-US" sz="2400" dirty="0"/>
          </a:p>
        </p:txBody>
      </p:sp>
    </p:spTree>
    <p:extLst>
      <p:ext uri="{BB962C8B-B14F-4D97-AF65-F5344CB8AC3E}">
        <p14:creationId xmlns:p14="http://schemas.microsoft.com/office/powerpoint/2010/main" val="22807441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04799" y="191729"/>
            <a:ext cx="10515600" cy="1325563"/>
          </a:xfrm>
        </p:spPr>
        <p:txBody>
          <a:bodyPr>
            <a:normAutofit/>
          </a:bodyPr>
          <a:lstStyle/>
          <a:p>
            <a:r>
              <a:rPr lang="ja-JP" altLang="en-US" dirty="0" smtClean="0">
                <a:solidFill>
                  <a:schemeClr val="tx2">
                    <a:lumMod val="75000"/>
                  </a:schemeClr>
                </a:solidFill>
              </a:rPr>
              <a:t>これ</a:t>
            </a:r>
            <a:r>
              <a:rPr lang="ja-JP" altLang="en-US" dirty="0">
                <a:solidFill>
                  <a:schemeClr val="tx2">
                    <a:lumMod val="75000"/>
                  </a:schemeClr>
                </a:solidFill>
              </a:rPr>
              <a:t>までの実践で得た気づき</a:t>
            </a:r>
            <a:r>
              <a:rPr lang="ja-JP" altLang="en-US" dirty="0" smtClean="0">
                <a:solidFill>
                  <a:schemeClr val="tx2">
                    <a:lumMod val="75000"/>
                  </a:schemeClr>
                </a:solidFill>
              </a:rPr>
              <a:t>とこれから</a:t>
            </a:r>
            <a:r>
              <a:rPr lang="en-US" altLang="ja-JP" dirty="0" smtClean="0">
                <a:solidFill>
                  <a:schemeClr val="tx2">
                    <a:lumMod val="75000"/>
                  </a:schemeClr>
                </a:solidFill>
              </a:rPr>
              <a:t/>
            </a:r>
            <a:br>
              <a:rPr lang="en-US" altLang="ja-JP" dirty="0" smtClean="0">
                <a:solidFill>
                  <a:schemeClr val="tx2">
                    <a:lumMod val="75000"/>
                  </a:schemeClr>
                </a:solidFill>
              </a:rPr>
            </a:br>
            <a:r>
              <a:rPr lang="ja-JP" altLang="en-US" dirty="0" smtClean="0">
                <a:solidFill>
                  <a:schemeClr val="tx2">
                    <a:lumMod val="75000"/>
                  </a:schemeClr>
                </a:solidFill>
              </a:rPr>
              <a:t>ひきこもり支援の実践から</a:t>
            </a:r>
            <a:endParaRPr kumimoji="1" lang="ja-JP" altLang="en-US" dirty="0">
              <a:solidFill>
                <a:schemeClr val="tx2">
                  <a:lumMod val="75000"/>
                </a:schemeClr>
              </a:solidFill>
            </a:endParaRPr>
          </a:p>
        </p:txBody>
      </p:sp>
      <p:sp>
        <p:nvSpPr>
          <p:cNvPr id="3" name="コンテンツ プレースホルダー 2"/>
          <p:cNvSpPr>
            <a:spLocks noGrp="1"/>
          </p:cNvSpPr>
          <p:nvPr>
            <p:ph idx="1"/>
          </p:nvPr>
        </p:nvSpPr>
        <p:spPr>
          <a:xfrm>
            <a:off x="304799" y="1951717"/>
            <a:ext cx="11759381" cy="4587195"/>
          </a:xfrm>
        </p:spPr>
        <p:txBody>
          <a:bodyPr>
            <a:normAutofit fontScale="92500" lnSpcReduction="10000"/>
          </a:bodyPr>
          <a:lstStyle/>
          <a:p>
            <a:r>
              <a:rPr lang="ja-JP" altLang="en-US" sz="3200" dirty="0" smtClean="0">
                <a:solidFill>
                  <a:schemeClr val="tx2">
                    <a:lumMod val="75000"/>
                  </a:schemeClr>
                </a:solidFill>
              </a:rPr>
              <a:t>相談は担当窓口に来るとは限らない。</a:t>
            </a:r>
            <a:endParaRPr lang="en-US" altLang="ja-JP" sz="3200" dirty="0" smtClean="0">
              <a:solidFill>
                <a:schemeClr val="tx2">
                  <a:lumMod val="75000"/>
                </a:schemeClr>
              </a:solidFill>
            </a:endParaRPr>
          </a:p>
          <a:p>
            <a:r>
              <a:rPr lang="ja-JP" altLang="en-US" sz="3200" dirty="0" smtClean="0">
                <a:solidFill>
                  <a:schemeClr val="tx2">
                    <a:lumMod val="75000"/>
                  </a:schemeClr>
                </a:solidFill>
              </a:rPr>
              <a:t>ひきこもりに</a:t>
            </a:r>
            <a:r>
              <a:rPr lang="ja-JP" altLang="en-US" sz="3200" dirty="0">
                <a:solidFill>
                  <a:schemeClr val="tx2">
                    <a:lumMod val="75000"/>
                  </a:schemeClr>
                </a:solidFill>
              </a:rPr>
              <a:t>関する相談が「ひきこもり相談窓口」だけ</a:t>
            </a:r>
            <a:r>
              <a:rPr lang="ja-JP" altLang="en-US" sz="3200" dirty="0" smtClean="0">
                <a:solidFill>
                  <a:schemeClr val="tx2">
                    <a:lumMod val="75000"/>
                  </a:schemeClr>
                </a:solidFill>
              </a:rPr>
              <a:t>に来るわけではない。</a:t>
            </a:r>
            <a:endParaRPr lang="en-US" altLang="ja-JP" sz="3200" dirty="0" smtClean="0">
              <a:solidFill>
                <a:schemeClr val="tx2">
                  <a:lumMod val="75000"/>
                </a:schemeClr>
              </a:solidFill>
            </a:endParaRPr>
          </a:p>
          <a:p>
            <a:r>
              <a:rPr lang="ja-JP" altLang="en-US" sz="3200" dirty="0" smtClean="0">
                <a:solidFill>
                  <a:schemeClr val="tx2">
                    <a:lumMod val="75000"/>
                  </a:schemeClr>
                </a:solidFill>
              </a:rPr>
              <a:t>相談は福祉</a:t>
            </a:r>
            <a:r>
              <a:rPr lang="ja-JP" altLang="en-US" sz="3200" dirty="0">
                <a:solidFill>
                  <a:schemeClr val="tx2">
                    <a:lumMod val="75000"/>
                  </a:schemeClr>
                </a:solidFill>
              </a:rPr>
              <a:t>・保健・医療・教育・就労、各分野のさまざまな</a:t>
            </a:r>
            <a:r>
              <a:rPr lang="ja-JP" altLang="en-US" sz="3200" dirty="0" smtClean="0">
                <a:solidFill>
                  <a:schemeClr val="tx2">
                    <a:lumMod val="75000"/>
                  </a:schemeClr>
                </a:solidFill>
              </a:rPr>
              <a:t>機関、近所の人や親族に寄せられる。</a:t>
            </a:r>
            <a:endParaRPr lang="en-US" altLang="ja-JP" sz="3200" dirty="0" smtClean="0">
              <a:solidFill>
                <a:schemeClr val="tx2">
                  <a:lumMod val="75000"/>
                </a:schemeClr>
              </a:solidFill>
            </a:endParaRPr>
          </a:p>
          <a:p>
            <a:r>
              <a:rPr lang="ja-JP" altLang="en-US" sz="3200" dirty="0" smtClean="0">
                <a:solidFill>
                  <a:schemeClr val="tx2">
                    <a:lumMod val="75000"/>
                  </a:schemeClr>
                </a:solidFill>
              </a:rPr>
              <a:t>相談</a:t>
            </a:r>
            <a:r>
              <a:rPr lang="ja-JP" altLang="en-US" sz="3200" dirty="0">
                <a:solidFill>
                  <a:schemeClr val="tx2">
                    <a:lumMod val="75000"/>
                  </a:schemeClr>
                </a:solidFill>
              </a:rPr>
              <a:t>にいたるまで</a:t>
            </a:r>
            <a:r>
              <a:rPr lang="ja-JP" altLang="en-US" sz="3200" dirty="0" smtClean="0">
                <a:solidFill>
                  <a:schemeClr val="tx2">
                    <a:lumMod val="75000"/>
                  </a:schemeClr>
                </a:solidFill>
              </a:rPr>
              <a:t>相当</a:t>
            </a:r>
            <a:r>
              <a:rPr lang="ja-JP" altLang="en-US" sz="3200" dirty="0">
                <a:solidFill>
                  <a:schemeClr val="tx2">
                    <a:lumMod val="75000"/>
                  </a:schemeClr>
                </a:solidFill>
              </a:rPr>
              <a:t>長い時間</a:t>
            </a:r>
            <a:r>
              <a:rPr lang="ja-JP" altLang="en-US" sz="3200" dirty="0" smtClean="0">
                <a:solidFill>
                  <a:schemeClr val="tx2">
                    <a:lumMod val="75000"/>
                  </a:schemeClr>
                </a:solidFill>
              </a:rPr>
              <a:t>かかっている。</a:t>
            </a:r>
            <a:endParaRPr lang="en-US" altLang="ja-JP" sz="3200" dirty="0" smtClean="0">
              <a:solidFill>
                <a:schemeClr val="tx2">
                  <a:lumMod val="75000"/>
                </a:schemeClr>
              </a:solidFill>
            </a:endParaRPr>
          </a:p>
          <a:p>
            <a:r>
              <a:rPr lang="ja-JP" altLang="en-US" sz="3200" dirty="0" smtClean="0">
                <a:solidFill>
                  <a:schemeClr val="tx2">
                    <a:lumMod val="75000"/>
                  </a:schemeClr>
                </a:solidFill>
              </a:rPr>
              <a:t>相談に来るのは本人や同居家族だけではない。</a:t>
            </a:r>
            <a:endParaRPr lang="en-US" altLang="ja-JP" sz="3200" dirty="0" smtClean="0">
              <a:solidFill>
                <a:schemeClr val="tx2">
                  <a:lumMod val="75000"/>
                </a:schemeClr>
              </a:solidFill>
            </a:endParaRPr>
          </a:p>
          <a:p>
            <a:r>
              <a:rPr lang="ja-JP" altLang="en-US" sz="3200" dirty="0" smtClean="0">
                <a:solidFill>
                  <a:schemeClr val="tx2">
                    <a:lumMod val="75000"/>
                  </a:schemeClr>
                </a:solidFill>
              </a:rPr>
              <a:t>１回相談したけれど、受けとめられず、相談することそのものをあきらめてしまったケースが多い。</a:t>
            </a:r>
            <a:endParaRPr lang="en-US" altLang="ja-JP" sz="3200" dirty="0" smtClean="0">
              <a:solidFill>
                <a:schemeClr val="tx2">
                  <a:lumMod val="75000"/>
                </a:schemeClr>
              </a:solidFill>
            </a:endParaRPr>
          </a:p>
          <a:p>
            <a:pPr marL="0" indent="0">
              <a:buNone/>
            </a:pPr>
            <a:r>
              <a:rPr lang="ja-JP" altLang="en-US" sz="3200" dirty="0">
                <a:solidFill>
                  <a:schemeClr val="tx2">
                    <a:lumMod val="75000"/>
                  </a:schemeClr>
                </a:solidFill>
              </a:rPr>
              <a:t>　</a:t>
            </a:r>
          </a:p>
        </p:txBody>
      </p:sp>
      <p:sp>
        <p:nvSpPr>
          <p:cNvPr id="4" name="スライド番号プレースホルダー 3"/>
          <p:cNvSpPr>
            <a:spLocks noGrp="1"/>
          </p:cNvSpPr>
          <p:nvPr>
            <p:ph type="sldNum" sz="quarter" idx="12"/>
          </p:nvPr>
        </p:nvSpPr>
        <p:spPr/>
        <p:txBody>
          <a:bodyPr/>
          <a:lstStyle/>
          <a:p>
            <a:fld id="{C8C4E58A-2673-4B0F-81B1-55619399431B}" type="slidenum">
              <a:rPr kumimoji="1" lang="ja-JP" altLang="en-US" smtClean="0"/>
              <a:t>9</a:t>
            </a:fld>
            <a:endParaRPr kumimoji="1" lang="ja-JP" altLang="en-US"/>
          </a:p>
        </p:txBody>
      </p:sp>
    </p:spTree>
    <p:extLst>
      <p:ext uri="{BB962C8B-B14F-4D97-AF65-F5344CB8AC3E}">
        <p14:creationId xmlns:p14="http://schemas.microsoft.com/office/powerpoint/2010/main" val="421386296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TotalTime>
  <Words>1652</Words>
  <Application>Microsoft Office PowerPoint</Application>
  <PresentationFormat>ワイド画面</PresentationFormat>
  <Paragraphs>227</Paragraphs>
  <Slides>11</Slides>
  <Notes>4</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11</vt:i4>
      </vt:variant>
    </vt:vector>
  </HeadingPairs>
  <TitlesOfParts>
    <vt:vector size="19" baseType="lpstr">
      <vt:lpstr>HG丸ｺﾞｼｯｸM-PRO</vt:lpstr>
      <vt:lpstr>Meiryo UI</vt:lpstr>
      <vt:lpstr>メイリオ</vt:lpstr>
      <vt:lpstr>游ゴシック</vt:lpstr>
      <vt:lpstr>Arial</vt:lpstr>
      <vt:lpstr>Calibri</vt:lpstr>
      <vt:lpstr>Tw Cen MT</vt:lpstr>
      <vt:lpstr>Office テーマ</vt:lpstr>
      <vt:lpstr>伊賀市における実践紹介</vt:lpstr>
      <vt:lpstr>今日お話しすること</vt:lpstr>
      <vt:lpstr>伊賀市の概況</vt:lpstr>
      <vt:lpstr>伊賀市の実践・しくみの特徴（強みと弱み）</vt:lpstr>
      <vt:lpstr>  伊賀市の地域生活課題の把握・包括的支援・課題への対応　２０２３年度版　</vt:lpstr>
      <vt:lpstr>伊賀市の実践・しくみの特徴（強みと弱み）</vt:lpstr>
      <vt:lpstr>伊賀市の実践・しくみの特徴（強みと弱み）</vt:lpstr>
      <vt:lpstr>PowerPoint プレゼンテーション</vt:lpstr>
      <vt:lpstr>これまでの実践で得た気づきとこれから ひきこもり支援の実践から</vt:lpstr>
      <vt:lpstr>これまでの実践で得た気づきとこれから</vt:lpstr>
      <vt:lpstr>これまでの実践で得た気づきとこれから</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伊賀市における実践紹介</dc:title>
  <dc:creator>二階堂 樹</dc:creator>
  <cp:lastModifiedBy>横山 小春</cp:lastModifiedBy>
  <cp:revision>4</cp:revision>
  <dcterms:modified xsi:type="dcterms:W3CDTF">2023-06-26T00:54:04Z</dcterms:modified>
</cp:coreProperties>
</file>